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8" r:id="rId4"/>
    <p:sldId id="268" r:id="rId5"/>
    <p:sldId id="260" r:id="rId6"/>
    <p:sldId id="269" r:id="rId7"/>
    <p:sldId id="270" r:id="rId8"/>
    <p:sldId id="271" r:id="rId9"/>
    <p:sldId id="272" r:id="rId10"/>
    <p:sldId id="273" r:id="rId11"/>
    <p:sldId id="274" r:id="rId12"/>
    <p:sldId id="261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6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63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64" r:id="rId38"/>
    <p:sldId id="297" r:id="rId39"/>
    <p:sldId id="298" r:id="rId40"/>
    <p:sldId id="299" r:id="rId41"/>
    <p:sldId id="300" r:id="rId42"/>
    <p:sldId id="301" r:id="rId43"/>
    <p:sldId id="302" r:id="rId44"/>
    <p:sldId id="266" r:id="rId45"/>
    <p:sldId id="303" r:id="rId46"/>
  </p:sldIdLst>
  <p:sldSz cx="9601200" cy="12801600" type="A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1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424CD3-93EF-C1F6-2BCF-0AFCEFD0FC62}" v="298" dt="2024-06-28T23:55:43.905"/>
    <p1510:client id="{BA49DC38-596B-93F8-3E0A-71502A284239}" v="75" dt="2024-06-29T19:18:43.6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00150" y="2095078"/>
            <a:ext cx="7200900" cy="4456853"/>
          </a:xfrm>
        </p:spPr>
        <p:txBody>
          <a:bodyPr anchor="b"/>
          <a:lstStyle>
            <a:lvl1pPr algn="ctr">
              <a:defRPr sz="4725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1890"/>
            </a:lvl1pPr>
            <a:lvl2pPr marL="360045" indent="0" algn="ctr">
              <a:buNone/>
              <a:defRPr sz="1575"/>
            </a:lvl2pPr>
            <a:lvl3pPr marL="720090" indent="0" algn="ctr">
              <a:buNone/>
              <a:defRPr sz="1418"/>
            </a:lvl3pPr>
            <a:lvl4pPr marL="1080135" indent="0" algn="ctr">
              <a:buNone/>
              <a:defRPr sz="1260"/>
            </a:lvl4pPr>
            <a:lvl5pPr marL="1440180" indent="0" algn="ctr">
              <a:buNone/>
              <a:defRPr sz="1260"/>
            </a:lvl5pPr>
            <a:lvl6pPr marL="1800225" indent="0" algn="ctr">
              <a:buNone/>
              <a:defRPr sz="1260"/>
            </a:lvl6pPr>
            <a:lvl7pPr marL="2160270" indent="0" algn="ctr">
              <a:buNone/>
              <a:defRPr sz="1260"/>
            </a:lvl7pPr>
            <a:lvl8pPr marL="2520315" indent="0" algn="ctr">
              <a:buNone/>
              <a:defRPr sz="1260"/>
            </a:lvl8pPr>
            <a:lvl9pPr marL="2880360" indent="0" algn="ctr">
              <a:buNone/>
              <a:defRPr sz="1260"/>
            </a:lvl9pPr>
          </a:lstStyle>
          <a:p>
            <a:r>
              <a:rPr lang="pt-BR"/>
              <a:t>Clique para editar o estilo do subtítulo mestre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29.06.2024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Iniciando com HTML: Dominando os Fundamentos da Linguagem da Web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683876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29.06.2024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Iniciando com HTML: Dominando os Fundamentos da Linguagem da Web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588027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29.06.2024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Iniciando com HTML: Dominando os Fundamentos da Linguagem da Web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397509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29.06.2024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Iniciando com HTML: Dominando os Fundamentos da Linguagem da Web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05268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5082" y="3191512"/>
            <a:ext cx="8281035" cy="5325109"/>
          </a:xfrm>
        </p:spPr>
        <p:txBody>
          <a:bodyPr anchor="b"/>
          <a:lstStyle>
            <a:lvl1pPr>
              <a:defRPr sz="4725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55082" y="8566999"/>
            <a:ext cx="8281035" cy="2800349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1pPr>
            <a:lvl2pPr marL="360045" indent="0">
              <a:buNone/>
              <a:defRPr sz="1575">
                <a:solidFill>
                  <a:schemeClr val="tx1">
                    <a:tint val="82000"/>
                  </a:schemeClr>
                </a:solidFill>
              </a:defRPr>
            </a:lvl2pPr>
            <a:lvl3pPr marL="720090" indent="0">
              <a:buNone/>
              <a:defRPr sz="1418">
                <a:solidFill>
                  <a:schemeClr val="tx1">
                    <a:tint val="82000"/>
                  </a:schemeClr>
                </a:solidFill>
              </a:defRPr>
            </a:lvl3pPr>
            <a:lvl4pPr marL="1080135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4pPr>
            <a:lvl5pPr marL="1440180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5pPr>
            <a:lvl6pPr marL="1800225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6pPr>
            <a:lvl7pPr marL="2160270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7pPr>
            <a:lvl8pPr marL="2520315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8pPr>
            <a:lvl9pPr marL="2880360" indent="0">
              <a:buNone/>
              <a:defRPr sz="126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29.06.2024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Iniciando com HTML: Dominando os Fundamentos da Linguagem da Web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375764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29.06.2024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Iniciando com HTML: Dominando os Fundamentos da Linguagem da Web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613824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1333" y="681568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860607" y="3138171"/>
            <a:ext cx="4081761" cy="1537969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860607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29.06.2024</a:t>
            </a:fld>
            <a:endParaRPr lang="de-DE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Iniciando com HTML: Dominando os Fundamentos da Linguagem da Web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421058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29.06.2024</a:t>
            </a:fld>
            <a:endParaRPr lang="de-DE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Iniciando com HTML: Dominando os Fundamentos da Linguagem da Web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533492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29.06.2024</a:t>
            </a:fld>
            <a:endParaRPr lang="de-DE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Iniciando com HTML: Dominando os Fundamentos da Linguagem da Web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281579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081760" y="1843194"/>
            <a:ext cx="4860608" cy="9097433"/>
          </a:xfrm>
        </p:spPr>
        <p:txBody>
          <a:bodyPr/>
          <a:lstStyle>
            <a:lvl1pPr>
              <a:defRPr sz="2520"/>
            </a:lvl1pPr>
            <a:lvl2pPr>
              <a:defRPr sz="2205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29.06.2024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Iniciando com HTML: Dominando os Fundamentos da Linguagem da Web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836567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4081760" y="1843194"/>
            <a:ext cx="4860608" cy="9097433"/>
          </a:xfrm>
        </p:spPr>
        <p:txBody>
          <a:bodyPr/>
          <a:lstStyle>
            <a:lvl1pPr marL="0" indent="0">
              <a:buNone/>
              <a:defRPr sz="2520"/>
            </a:lvl1pPr>
            <a:lvl2pPr marL="360045" indent="0">
              <a:buNone/>
              <a:defRPr sz="2205"/>
            </a:lvl2pPr>
            <a:lvl3pPr marL="720090" indent="0">
              <a:buNone/>
              <a:defRPr sz="1890"/>
            </a:lvl3pPr>
            <a:lvl4pPr marL="1080135" indent="0">
              <a:buNone/>
              <a:defRPr sz="1575"/>
            </a:lvl4pPr>
            <a:lvl5pPr marL="1440180" indent="0">
              <a:buNone/>
              <a:defRPr sz="1575"/>
            </a:lvl5pPr>
            <a:lvl6pPr marL="1800225" indent="0">
              <a:buNone/>
              <a:defRPr sz="1575"/>
            </a:lvl6pPr>
            <a:lvl7pPr marL="2160270" indent="0">
              <a:buNone/>
              <a:defRPr sz="1575"/>
            </a:lvl7pPr>
            <a:lvl8pPr marL="2520315" indent="0">
              <a:buNone/>
              <a:defRPr sz="1575"/>
            </a:lvl8pPr>
            <a:lvl9pPr marL="2880360" indent="0">
              <a:buNone/>
              <a:defRPr sz="1575"/>
            </a:lvl9pPr>
          </a:lstStyle>
          <a:p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29.06.2024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Iniciando com HTML: Dominando os Fundamentos da Linguagem da Web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566346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60083" y="681568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60083" y="11865187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E51C7C-CEA3-4CAA-BE4B-344879E7C377}" type="datetimeFigureOut">
              <a:rPr lang="de-DE" smtClean="0"/>
              <a:t>29.06.2024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80398" y="11865187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de-DE"/>
              <a:t>Iniciando com HTML: Dominando os Fundamentos da Linguagem da Web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780848" y="11865187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74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casparila" TargetMode="Externa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https;/www.linkedin.com/in/lucas-eduardo-parila-18638b252/" TargetMode="External"/><Relationship Id="rId4" Type="http://schemas.openxmlformats.org/officeDocument/2006/relationships/image" Target="../media/image4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986398D-635E-938A-E6D8-ED9AE61634FC}"/>
              </a:ext>
            </a:extLst>
          </p:cNvPr>
          <p:cNvSpPr/>
          <p:nvPr/>
        </p:nvSpPr>
        <p:spPr>
          <a:xfrm>
            <a:off x="1738" y="5906"/>
            <a:ext cx="9737385" cy="12801599"/>
          </a:xfrm>
          <a:prstGeom prst="rect">
            <a:avLst/>
          </a:prstGeom>
          <a:solidFill>
            <a:srgbClr val="FF914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DCEC384-DAE5-5B51-49F0-942C99071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040" y="11703"/>
            <a:ext cx="8158778" cy="128122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7790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69F7AA1-3BE5-F78C-19D7-2EB48E850D33}"/>
              </a:ext>
            </a:extLst>
          </p:cNvPr>
          <p:cNvSpPr/>
          <p:nvPr/>
        </p:nvSpPr>
        <p:spPr>
          <a:xfrm>
            <a:off x="669818" y="-7295"/>
            <a:ext cx="102141" cy="1106518"/>
          </a:xfrm>
          <a:prstGeom prst="rect">
            <a:avLst/>
          </a:prstGeom>
          <a:solidFill>
            <a:schemeClr val="accent2"/>
          </a:solidFill>
          <a:ln w="6350">
            <a:noFill/>
            <a:prstDash val="sysDot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5941168"/>
                      <a:gd name="connsiteY0" fmla="*/ 0 h 102140"/>
                      <a:gd name="connsiteX1" fmla="*/ 541306 w 5941168"/>
                      <a:gd name="connsiteY1" fmla="*/ 0 h 102140"/>
                      <a:gd name="connsiteX2" fmla="*/ 1201436 w 5941168"/>
                      <a:gd name="connsiteY2" fmla="*/ 0 h 102140"/>
                      <a:gd name="connsiteX3" fmla="*/ 1861566 w 5941168"/>
                      <a:gd name="connsiteY3" fmla="*/ 0 h 102140"/>
                      <a:gd name="connsiteX4" fmla="*/ 2343461 w 5941168"/>
                      <a:gd name="connsiteY4" fmla="*/ 0 h 102140"/>
                      <a:gd name="connsiteX5" fmla="*/ 3003590 w 5941168"/>
                      <a:gd name="connsiteY5" fmla="*/ 0 h 102140"/>
                      <a:gd name="connsiteX6" fmla="*/ 3544897 w 5941168"/>
                      <a:gd name="connsiteY6" fmla="*/ 0 h 102140"/>
                      <a:gd name="connsiteX7" fmla="*/ 4086203 w 5941168"/>
                      <a:gd name="connsiteY7" fmla="*/ 0 h 102140"/>
                      <a:gd name="connsiteX8" fmla="*/ 4805745 w 5941168"/>
                      <a:gd name="connsiteY8" fmla="*/ 0 h 102140"/>
                      <a:gd name="connsiteX9" fmla="*/ 5287640 w 5941168"/>
                      <a:gd name="connsiteY9" fmla="*/ 0 h 102140"/>
                      <a:gd name="connsiteX10" fmla="*/ 5941168 w 5941168"/>
                      <a:gd name="connsiteY10" fmla="*/ 0 h 102140"/>
                      <a:gd name="connsiteX11" fmla="*/ 5941168 w 5941168"/>
                      <a:gd name="connsiteY11" fmla="*/ 102140 h 102140"/>
                      <a:gd name="connsiteX12" fmla="*/ 5459273 w 5941168"/>
                      <a:gd name="connsiteY12" fmla="*/ 102140 h 102140"/>
                      <a:gd name="connsiteX13" fmla="*/ 4917967 w 5941168"/>
                      <a:gd name="connsiteY13" fmla="*/ 102140 h 102140"/>
                      <a:gd name="connsiteX14" fmla="*/ 4139014 w 5941168"/>
                      <a:gd name="connsiteY14" fmla="*/ 102140 h 102140"/>
                      <a:gd name="connsiteX15" fmla="*/ 3597707 w 5941168"/>
                      <a:gd name="connsiteY15" fmla="*/ 102140 h 102140"/>
                      <a:gd name="connsiteX16" fmla="*/ 2937578 w 5941168"/>
                      <a:gd name="connsiteY16" fmla="*/ 102140 h 102140"/>
                      <a:gd name="connsiteX17" fmla="*/ 2158624 w 5941168"/>
                      <a:gd name="connsiteY17" fmla="*/ 102140 h 102140"/>
                      <a:gd name="connsiteX18" fmla="*/ 1439083 w 5941168"/>
                      <a:gd name="connsiteY18" fmla="*/ 102140 h 102140"/>
                      <a:gd name="connsiteX19" fmla="*/ 838365 w 5941168"/>
                      <a:gd name="connsiteY19" fmla="*/ 102140 h 102140"/>
                      <a:gd name="connsiteX20" fmla="*/ 0 w 5941168"/>
                      <a:gd name="connsiteY20" fmla="*/ 102140 h 102140"/>
                      <a:gd name="connsiteX21" fmla="*/ 0 w 5941168"/>
                      <a:gd name="connsiteY21" fmla="*/ 0 h 102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941168" h="102140" fill="none" extrusionOk="0">
                        <a:moveTo>
                          <a:pt x="0" y="0"/>
                        </a:moveTo>
                        <a:cubicBezTo>
                          <a:pt x="228868" y="-6974"/>
                          <a:pt x="342876" y="-16694"/>
                          <a:pt x="541306" y="0"/>
                        </a:cubicBezTo>
                        <a:cubicBezTo>
                          <a:pt x="739736" y="16694"/>
                          <a:pt x="1035016" y="23168"/>
                          <a:pt x="1201436" y="0"/>
                        </a:cubicBezTo>
                        <a:cubicBezTo>
                          <a:pt x="1367856" y="-23168"/>
                          <a:pt x="1716940" y="-9588"/>
                          <a:pt x="1861566" y="0"/>
                        </a:cubicBezTo>
                        <a:cubicBezTo>
                          <a:pt x="2006192" y="9588"/>
                          <a:pt x="2207763" y="21981"/>
                          <a:pt x="2343461" y="0"/>
                        </a:cubicBezTo>
                        <a:cubicBezTo>
                          <a:pt x="2479159" y="-21981"/>
                          <a:pt x="2750648" y="13416"/>
                          <a:pt x="3003590" y="0"/>
                        </a:cubicBezTo>
                        <a:cubicBezTo>
                          <a:pt x="3256532" y="-13416"/>
                          <a:pt x="3337228" y="-18415"/>
                          <a:pt x="3544897" y="0"/>
                        </a:cubicBezTo>
                        <a:cubicBezTo>
                          <a:pt x="3752566" y="18415"/>
                          <a:pt x="3916496" y="3128"/>
                          <a:pt x="4086203" y="0"/>
                        </a:cubicBezTo>
                        <a:cubicBezTo>
                          <a:pt x="4255910" y="-3128"/>
                          <a:pt x="4621462" y="26283"/>
                          <a:pt x="4805745" y="0"/>
                        </a:cubicBezTo>
                        <a:cubicBezTo>
                          <a:pt x="4990028" y="-26283"/>
                          <a:pt x="5189992" y="-9856"/>
                          <a:pt x="5287640" y="0"/>
                        </a:cubicBezTo>
                        <a:cubicBezTo>
                          <a:pt x="5385289" y="9856"/>
                          <a:pt x="5798122" y="-6700"/>
                          <a:pt x="5941168" y="0"/>
                        </a:cubicBezTo>
                        <a:cubicBezTo>
                          <a:pt x="5945337" y="46630"/>
                          <a:pt x="5943066" y="79462"/>
                          <a:pt x="5941168" y="102140"/>
                        </a:cubicBezTo>
                        <a:cubicBezTo>
                          <a:pt x="5755018" y="95286"/>
                          <a:pt x="5630777" y="103542"/>
                          <a:pt x="5459273" y="102140"/>
                        </a:cubicBezTo>
                        <a:cubicBezTo>
                          <a:pt x="5287769" y="100738"/>
                          <a:pt x="5037230" y="93113"/>
                          <a:pt x="4917967" y="102140"/>
                        </a:cubicBezTo>
                        <a:cubicBezTo>
                          <a:pt x="4798704" y="111167"/>
                          <a:pt x="4439745" y="132052"/>
                          <a:pt x="4139014" y="102140"/>
                        </a:cubicBezTo>
                        <a:cubicBezTo>
                          <a:pt x="3838283" y="72228"/>
                          <a:pt x="3848038" y="92507"/>
                          <a:pt x="3597707" y="102140"/>
                        </a:cubicBezTo>
                        <a:cubicBezTo>
                          <a:pt x="3347376" y="111773"/>
                          <a:pt x="3165976" y="111400"/>
                          <a:pt x="2937578" y="102140"/>
                        </a:cubicBezTo>
                        <a:cubicBezTo>
                          <a:pt x="2709180" y="92880"/>
                          <a:pt x="2375847" y="122129"/>
                          <a:pt x="2158624" y="102140"/>
                        </a:cubicBezTo>
                        <a:cubicBezTo>
                          <a:pt x="1941401" y="82151"/>
                          <a:pt x="1592096" y="68272"/>
                          <a:pt x="1439083" y="102140"/>
                        </a:cubicBezTo>
                        <a:cubicBezTo>
                          <a:pt x="1286070" y="136008"/>
                          <a:pt x="1084033" y="111449"/>
                          <a:pt x="838365" y="102140"/>
                        </a:cubicBezTo>
                        <a:cubicBezTo>
                          <a:pt x="592697" y="92831"/>
                          <a:pt x="278192" y="69898"/>
                          <a:pt x="0" y="102140"/>
                        </a:cubicBezTo>
                        <a:cubicBezTo>
                          <a:pt x="-2185" y="66540"/>
                          <a:pt x="-2413" y="22193"/>
                          <a:pt x="0" y="0"/>
                        </a:cubicBezTo>
                        <a:close/>
                      </a:path>
                      <a:path w="5941168" h="102140" stroke="0" extrusionOk="0">
                        <a:moveTo>
                          <a:pt x="0" y="0"/>
                        </a:moveTo>
                        <a:cubicBezTo>
                          <a:pt x="151438" y="-14394"/>
                          <a:pt x="412410" y="-28191"/>
                          <a:pt x="600718" y="0"/>
                        </a:cubicBezTo>
                        <a:cubicBezTo>
                          <a:pt x="789026" y="28191"/>
                          <a:pt x="894825" y="15438"/>
                          <a:pt x="1142025" y="0"/>
                        </a:cubicBezTo>
                        <a:cubicBezTo>
                          <a:pt x="1389225" y="-15438"/>
                          <a:pt x="1536556" y="22022"/>
                          <a:pt x="1683331" y="0"/>
                        </a:cubicBezTo>
                        <a:cubicBezTo>
                          <a:pt x="1830106" y="-22022"/>
                          <a:pt x="1976350" y="-23696"/>
                          <a:pt x="2165226" y="0"/>
                        </a:cubicBezTo>
                        <a:cubicBezTo>
                          <a:pt x="2354102" y="23696"/>
                          <a:pt x="2424404" y="-8619"/>
                          <a:pt x="2647120" y="0"/>
                        </a:cubicBezTo>
                        <a:cubicBezTo>
                          <a:pt x="2869836" y="8619"/>
                          <a:pt x="3013187" y="-3818"/>
                          <a:pt x="3129015" y="0"/>
                        </a:cubicBezTo>
                        <a:cubicBezTo>
                          <a:pt x="3244844" y="3818"/>
                          <a:pt x="3609525" y="-14305"/>
                          <a:pt x="3848557" y="0"/>
                        </a:cubicBezTo>
                        <a:cubicBezTo>
                          <a:pt x="4087589" y="14305"/>
                          <a:pt x="4227984" y="3406"/>
                          <a:pt x="4330451" y="0"/>
                        </a:cubicBezTo>
                        <a:cubicBezTo>
                          <a:pt x="4432918" y="-3406"/>
                          <a:pt x="4667963" y="-714"/>
                          <a:pt x="4871758" y="0"/>
                        </a:cubicBezTo>
                        <a:cubicBezTo>
                          <a:pt x="5075553" y="714"/>
                          <a:pt x="5485490" y="-27442"/>
                          <a:pt x="5941168" y="0"/>
                        </a:cubicBezTo>
                        <a:cubicBezTo>
                          <a:pt x="5942648" y="49101"/>
                          <a:pt x="5937947" y="72645"/>
                          <a:pt x="5941168" y="102140"/>
                        </a:cubicBezTo>
                        <a:cubicBezTo>
                          <a:pt x="5725204" y="107522"/>
                          <a:pt x="5592468" y="108516"/>
                          <a:pt x="5399862" y="102140"/>
                        </a:cubicBezTo>
                        <a:cubicBezTo>
                          <a:pt x="5207256" y="95764"/>
                          <a:pt x="5122964" y="84880"/>
                          <a:pt x="4858555" y="102140"/>
                        </a:cubicBezTo>
                        <a:cubicBezTo>
                          <a:pt x="4594146" y="119400"/>
                          <a:pt x="4292411" y="132372"/>
                          <a:pt x="4139014" y="102140"/>
                        </a:cubicBezTo>
                        <a:cubicBezTo>
                          <a:pt x="3985617" y="71908"/>
                          <a:pt x="3686075" y="72689"/>
                          <a:pt x="3419472" y="102140"/>
                        </a:cubicBezTo>
                        <a:cubicBezTo>
                          <a:pt x="3152869" y="131591"/>
                          <a:pt x="3034356" y="101187"/>
                          <a:pt x="2818754" y="102140"/>
                        </a:cubicBezTo>
                        <a:cubicBezTo>
                          <a:pt x="2603152" y="103093"/>
                          <a:pt x="2230611" y="96587"/>
                          <a:pt x="2039801" y="102140"/>
                        </a:cubicBezTo>
                        <a:cubicBezTo>
                          <a:pt x="1848991" y="107693"/>
                          <a:pt x="1721574" y="121765"/>
                          <a:pt x="1498495" y="102140"/>
                        </a:cubicBezTo>
                        <a:cubicBezTo>
                          <a:pt x="1275416" y="82515"/>
                          <a:pt x="1169348" y="75643"/>
                          <a:pt x="897776" y="102140"/>
                        </a:cubicBezTo>
                        <a:cubicBezTo>
                          <a:pt x="626204" y="128637"/>
                          <a:pt x="273485" y="120154"/>
                          <a:pt x="0" y="102140"/>
                        </a:cubicBezTo>
                        <a:cubicBezTo>
                          <a:pt x="-373" y="62806"/>
                          <a:pt x="3781" y="247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dist="38100" dir="2700000">
              <a:srgbClr val="000000">
                <a:alpha val="40000"/>
              </a:srgbClr>
            </a:outerShdw>
            <a:reflection stA="4000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ubtítulo">
            <a:extLst>
              <a:ext uri="{FF2B5EF4-FFF2-40B4-BE49-F238E27FC236}">
                <a16:creationId xmlns:a16="http://schemas.microsoft.com/office/drawing/2014/main" id="{BC99CF69-7770-0184-8CAA-0C84B4FD17E8}"/>
              </a:ext>
            </a:extLst>
          </p:cNvPr>
          <p:cNvSpPr txBox="1"/>
          <p:nvPr/>
        </p:nvSpPr>
        <p:spPr>
          <a:xfrm>
            <a:off x="1499859" y="245492"/>
            <a:ext cx="603772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>
                <a:latin typeface="Calibri Light"/>
                <a:ea typeface="+mn-lt"/>
                <a:cs typeface="+mn-lt"/>
              </a:rPr>
              <a:t>Importância dos Parágrafos</a:t>
            </a:r>
            <a:endParaRPr lang="pt-BR">
              <a:latin typeface="Calibri Light"/>
              <a:cs typeface="Calibri Light"/>
            </a:endParaRPr>
          </a:p>
        </p:txBody>
      </p:sp>
      <p:sp>
        <p:nvSpPr>
          <p:cNvPr id="5" name="texto">
            <a:extLst>
              <a:ext uri="{FF2B5EF4-FFF2-40B4-BE49-F238E27FC236}">
                <a16:creationId xmlns:a16="http://schemas.microsoft.com/office/drawing/2014/main" id="{50216E25-4F62-BB56-ACEF-EF18A602D759}"/>
              </a:ext>
            </a:extLst>
          </p:cNvPr>
          <p:cNvSpPr txBox="1"/>
          <p:nvPr/>
        </p:nvSpPr>
        <p:spPr>
          <a:xfrm>
            <a:off x="1103435" y="1263944"/>
            <a:ext cx="7400918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400" dirty="0">
                <a:latin typeface="Calibri"/>
                <a:ea typeface="+mn-lt"/>
                <a:cs typeface="Calibri"/>
              </a:rPr>
              <a:t> Os parágrafos ajudam a dividir o texto em partes digestíveis, facilitando a leitura e a compreensão. Eles são essenciais para a boa formatação e apresentação do conteúdo, garantindo que o texto não pareça um bloco monolítico e intimidador.</a:t>
            </a:r>
            <a:endParaRPr lang="pt-BR" dirty="0">
              <a:latin typeface="Aptos" panose="020B0004020202020204"/>
              <a:cs typeface="Calibri"/>
            </a:endParaRPr>
          </a:p>
        </p:txBody>
      </p:sp>
      <p:sp>
        <p:nvSpPr>
          <p:cNvPr id="2" name="subtítulo">
            <a:extLst>
              <a:ext uri="{FF2B5EF4-FFF2-40B4-BE49-F238E27FC236}">
                <a16:creationId xmlns:a16="http://schemas.microsoft.com/office/drawing/2014/main" id="{753D7E85-A5AE-1203-70E2-CDCCBF998891}"/>
              </a:ext>
            </a:extLst>
          </p:cNvPr>
          <p:cNvSpPr txBox="1"/>
          <p:nvPr/>
        </p:nvSpPr>
        <p:spPr>
          <a:xfrm>
            <a:off x="1499859" y="3797381"/>
            <a:ext cx="603772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>
                <a:latin typeface="Calibri Light"/>
                <a:ea typeface="+mn-lt"/>
                <a:cs typeface="Calibri Light"/>
              </a:rPr>
              <a:t>Exemplos de Uso</a:t>
            </a:r>
            <a:endParaRPr lang="pt-BR" dirty="0"/>
          </a:p>
        </p:txBody>
      </p:sp>
      <p:sp>
        <p:nvSpPr>
          <p:cNvPr id="10" name="texto">
            <a:extLst>
              <a:ext uri="{FF2B5EF4-FFF2-40B4-BE49-F238E27FC236}">
                <a16:creationId xmlns:a16="http://schemas.microsoft.com/office/drawing/2014/main" id="{4E8946D5-C4C6-B553-8217-EE1904F4D16B}"/>
              </a:ext>
            </a:extLst>
          </p:cNvPr>
          <p:cNvSpPr txBox="1"/>
          <p:nvPr/>
        </p:nvSpPr>
        <p:spPr>
          <a:xfrm>
            <a:off x="1103435" y="4501343"/>
            <a:ext cx="740091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400" dirty="0">
                <a:latin typeface="Calibri"/>
                <a:ea typeface="+mn-lt"/>
                <a:cs typeface="Calibri"/>
              </a:rPr>
              <a:t> Vamos ver alguns exemplos de como os parágrafos podem ser utilizados em diferentes contextos:</a:t>
            </a:r>
            <a:endParaRPr lang="pt-BR" dirty="0">
              <a:latin typeface="Aptos" panose="020B0004020202020204"/>
              <a:cs typeface="Calibri"/>
            </a:endParaRPr>
          </a:p>
        </p:txBody>
      </p:sp>
      <p:pic>
        <p:nvPicPr>
          <p:cNvPr id="11" name="Imagem 10" descr="Texto&#10;&#10;Descrição gerada automaticamente">
            <a:extLst>
              <a:ext uri="{FF2B5EF4-FFF2-40B4-BE49-F238E27FC236}">
                <a16:creationId xmlns:a16="http://schemas.microsoft.com/office/drawing/2014/main" id="{92CF1A53-DC51-4E08-B956-ABE0BFD25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43" y="5341940"/>
            <a:ext cx="7409016" cy="7464053"/>
          </a:xfrm>
          <a:prstGeom prst="rect">
            <a:avLst/>
          </a:prstGeo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1802BAB-809A-CA55-8372-23CB2CB26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10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44081F1-DF59-7A87-78D5-653AC69C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Iniciando com HTML: Dominando os Fundamentos da Linguagem da Web</a:t>
            </a:r>
          </a:p>
        </p:txBody>
      </p:sp>
    </p:spTree>
    <p:extLst>
      <p:ext uri="{BB962C8B-B14F-4D97-AF65-F5344CB8AC3E}">
        <p14:creationId xmlns:p14="http://schemas.microsoft.com/office/powerpoint/2010/main" val="481858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69F7AA1-3BE5-F78C-19D7-2EB48E850D33}"/>
              </a:ext>
            </a:extLst>
          </p:cNvPr>
          <p:cNvSpPr/>
          <p:nvPr/>
        </p:nvSpPr>
        <p:spPr>
          <a:xfrm>
            <a:off x="669818" y="-7295"/>
            <a:ext cx="102141" cy="1106518"/>
          </a:xfrm>
          <a:prstGeom prst="rect">
            <a:avLst/>
          </a:prstGeom>
          <a:solidFill>
            <a:schemeClr val="accent2"/>
          </a:solidFill>
          <a:ln w="6350">
            <a:noFill/>
            <a:prstDash val="sysDot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5941168"/>
                      <a:gd name="connsiteY0" fmla="*/ 0 h 102140"/>
                      <a:gd name="connsiteX1" fmla="*/ 541306 w 5941168"/>
                      <a:gd name="connsiteY1" fmla="*/ 0 h 102140"/>
                      <a:gd name="connsiteX2" fmla="*/ 1201436 w 5941168"/>
                      <a:gd name="connsiteY2" fmla="*/ 0 h 102140"/>
                      <a:gd name="connsiteX3" fmla="*/ 1861566 w 5941168"/>
                      <a:gd name="connsiteY3" fmla="*/ 0 h 102140"/>
                      <a:gd name="connsiteX4" fmla="*/ 2343461 w 5941168"/>
                      <a:gd name="connsiteY4" fmla="*/ 0 h 102140"/>
                      <a:gd name="connsiteX5" fmla="*/ 3003590 w 5941168"/>
                      <a:gd name="connsiteY5" fmla="*/ 0 h 102140"/>
                      <a:gd name="connsiteX6" fmla="*/ 3544897 w 5941168"/>
                      <a:gd name="connsiteY6" fmla="*/ 0 h 102140"/>
                      <a:gd name="connsiteX7" fmla="*/ 4086203 w 5941168"/>
                      <a:gd name="connsiteY7" fmla="*/ 0 h 102140"/>
                      <a:gd name="connsiteX8" fmla="*/ 4805745 w 5941168"/>
                      <a:gd name="connsiteY8" fmla="*/ 0 h 102140"/>
                      <a:gd name="connsiteX9" fmla="*/ 5287640 w 5941168"/>
                      <a:gd name="connsiteY9" fmla="*/ 0 h 102140"/>
                      <a:gd name="connsiteX10" fmla="*/ 5941168 w 5941168"/>
                      <a:gd name="connsiteY10" fmla="*/ 0 h 102140"/>
                      <a:gd name="connsiteX11" fmla="*/ 5941168 w 5941168"/>
                      <a:gd name="connsiteY11" fmla="*/ 102140 h 102140"/>
                      <a:gd name="connsiteX12" fmla="*/ 5459273 w 5941168"/>
                      <a:gd name="connsiteY12" fmla="*/ 102140 h 102140"/>
                      <a:gd name="connsiteX13" fmla="*/ 4917967 w 5941168"/>
                      <a:gd name="connsiteY13" fmla="*/ 102140 h 102140"/>
                      <a:gd name="connsiteX14" fmla="*/ 4139014 w 5941168"/>
                      <a:gd name="connsiteY14" fmla="*/ 102140 h 102140"/>
                      <a:gd name="connsiteX15" fmla="*/ 3597707 w 5941168"/>
                      <a:gd name="connsiteY15" fmla="*/ 102140 h 102140"/>
                      <a:gd name="connsiteX16" fmla="*/ 2937578 w 5941168"/>
                      <a:gd name="connsiteY16" fmla="*/ 102140 h 102140"/>
                      <a:gd name="connsiteX17" fmla="*/ 2158624 w 5941168"/>
                      <a:gd name="connsiteY17" fmla="*/ 102140 h 102140"/>
                      <a:gd name="connsiteX18" fmla="*/ 1439083 w 5941168"/>
                      <a:gd name="connsiteY18" fmla="*/ 102140 h 102140"/>
                      <a:gd name="connsiteX19" fmla="*/ 838365 w 5941168"/>
                      <a:gd name="connsiteY19" fmla="*/ 102140 h 102140"/>
                      <a:gd name="connsiteX20" fmla="*/ 0 w 5941168"/>
                      <a:gd name="connsiteY20" fmla="*/ 102140 h 102140"/>
                      <a:gd name="connsiteX21" fmla="*/ 0 w 5941168"/>
                      <a:gd name="connsiteY21" fmla="*/ 0 h 102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941168" h="102140" fill="none" extrusionOk="0">
                        <a:moveTo>
                          <a:pt x="0" y="0"/>
                        </a:moveTo>
                        <a:cubicBezTo>
                          <a:pt x="228868" y="-6974"/>
                          <a:pt x="342876" y="-16694"/>
                          <a:pt x="541306" y="0"/>
                        </a:cubicBezTo>
                        <a:cubicBezTo>
                          <a:pt x="739736" y="16694"/>
                          <a:pt x="1035016" y="23168"/>
                          <a:pt x="1201436" y="0"/>
                        </a:cubicBezTo>
                        <a:cubicBezTo>
                          <a:pt x="1367856" y="-23168"/>
                          <a:pt x="1716940" y="-9588"/>
                          <a:pt x="1861566" y="0"/>
                        </a:cubicBezTo>
                        <a:cubicBezTo>
                          <a:pt x="2006192" y="9588"/>
                          <a:pt x="2207763" y="21981"/>
                          <a:pt x="2343461" y="0"/>
                        </a:cubicBezTo>
                        <a:cubicBezTo>
                          <a:pt x="2479159" y="-21981"/>
                          <a:pt x="2750648" y="13416"/>
                          <a:pt x="3003590" y="0"/>
                        </a:cubicBezTo>
                        <a:cubicBezTo>
                          <a:pt x="3256532" y="-13416"/>
                          <a:pt x="3337228" y="-18415"/>
                          <a:pt x="3544897" y="0"/>
                        </a:cubicBezTo>
                        <a:cubicBezTo>
                          <a:pt x="3752566" y="18415"/>
                          <a:pt x="3916496" y="3128"/>
                          <a:pt x="4086203" y="0"/>
                        </a:cubicBezTo>
                        <a:cubicBezTo>
                          <a:pt x="4255910" y="-3128"/>
                          <a:pt x="4621462" y="26283"/>
                          <a:pt x="4805745" y="0"/>
                        </a:cubicBezTo>
                        <a:cubicBezTo>
                          <a:pt x="4990028" y="-26283"/>
                          <a:pt x="5189992" y="-9856"/>
                          <a:pt x="5287640" y="0"/>
                        </a:cubicBezTo>
                        <a:cubicBezTo>
                          <a:pt x="5385289" y="9856"/>
                          <a:pt x="5798122" y="-6700"/>
                          <a:pt x="5941168" y="0"/>
                        </a:cubicBezTo>
                        <a:cubicBezTo>
                          <a:pt x="5945337" y="46630"/>
                          <a:pt x="5943066" y="79462"/>
                          <a:pt x="5941168" y="102140"/>
                        </a:cubicBezTo>
                        <a:cubicBezTo>
                          <a:pt x="5755018" y="95286"/>
                          <a:pt x="5630777" y="103542"/>
                          <a:pt x="5459273" y="102140"/>
                        </a:cubicBezTo>
                        <a:cubicBezTo>
                          <a:pt x="5287769" y="100738"/>
                          <a:pt x="5037230" y="93113"/>
                          <a:pt x="4917967" y="102140"/>
                        </a:cubicBezTo>
                        <a:cubicBezTo>
                          <a:pt x="4798704" y="111167"/>
                          <a:pt x="4439745" y="132052"/>
                          <a:pt x="4139014" y="102140"/>
                        </a:cubicBezTo>
                        <a:cubicBezTo>
                          <a:pt x="3838283" y="72228"/>
                          <a:pt x="3848038" y="92507"/>
                          <a:pt x="3597707" y="102140"/>
                        </a:cubicBezTo>
                        <a:cubicBezTo>
                          <a:pt x="3347376" y="111773"/>
                          <a:pt x="3165976" y="111400"/>
                          <a:pt x="2937578" y="102140"/>
                        </a:cubicBezTo>
                        <a:cubicBezTo>
                          <a:pt x="2709180" y="92880"/>
                          <a:pt x="2375847" y="122129"/>
                          <a:pt x="2158624" y="102140"/>
                        </a:cubicBezTo>
                        <a:cubicBezTo>
                          <a:pt x="1941401" y="82151"/>
                          <a:pt x="1592096" y="68272"/>
                          <a:pt x="1439083" y="102140"/>
                        </a:cubicBezTo>
                        <a:cubicBezTo>
                          <a:pt x="1286070" y="136008"/>
                          <a:pt x="1084033" y="111449"/>
                          <a:pt x="838365" y="102140"/>
                        </a:cubicBezTo>
                        <a:cubicBezTo>
                          <a:pt x="592697" y="92831"/>
                          <a:pt x="278192" y="69898"/>
                          <a:pt x="0" y="102140"/>
                        </a:cubicBezTo>
                        <a:cubicBezTo>
                          <a:pt x="-2185" y="66540"/>
                          <a:pt x="-2413" y="22193"/>
                          <a:pt x="0" y="0"/>
                        </a:cubicBezTo>
                        <a:close/>
                      </a:path>
                      <a:path w="5941168" h="102140" stroke="0" extrusionOk="0">
                        <a:moveTo>
                          <a:pt x="0" y="0"/>
                        </a:moveTo>
                        <a:cubicBezTo>
                          <a:pt x="151438" y="-14394"/>
                          <a:pt x="412410" y="-28191"/>
                          <a:pt x="600718" y="0"/>
                        </a:cubicBezTo>
                        <a:cubicBezTo>
                          <a:pt x="789026" y="28191"/>
                          <a:pt x="894825" y="15438"/>
                          <a:pt x="1142025" y="0"/>
                        </a:cubicBezTo>
                        <a:cubicBezTo>
                          <a:pt x="1389225" y="-15438"/>
                          <a:pt x="1536556" y="22022"/>
                          <a:pt x="1683331" y="0"/>
                        </a:cubicBezTo>
                        <a:cubicBezTo>
                          <a:pt x="1830106" y="-22022"/>
                          <a:pt x="1976350" y="-23696"/>
                          <a:pt x="2165226" y="0"/>
                        </a:cubicBezTo>
                        <a:cubicBezTo>
                          <a:pt x="2354102" y="23696"/>
                          <a:pt x="2424404" y="-8619"/>
                          <a:pt x="2647120" y="0"/>
                        </a:cubicBezTo>
                        <a:cubicBezTo>
                          <a:pt x="2869836" y="8619"/>
                          <a:pt x="3013187" y="-3818"/>
                          <a:pt x="3129015" y="0"/>
                        </a:cubicBezTo>
                        <a:cubicBezTo>
                          <a:pt x="3244844" y="3818"/>
                          <a:pt x="3609525" y="-14305"/>
                          <a:pt x="3848557" y="0"/>
                        </a:cubicBezTo>
                        <a:cubicBezTo>
                          <a:pt x="4087589" y="14305"/>
                          <a:pt x="4227984" y="3406"/>
                          <a:pt x="4330451" y="0"/>
                        </a:cubicBezTo>
                        <a:cubicBezTo>
                          <a:pt x="4432918" y="-3406"/>
                          <a:pt x="4667963" y="-714"/>
                          <a:pt x="4871758" y="0"/>
                        </a:cubicBezTo>
                        <a:cubicBezTo>
                          <a:pt x="5075553" y="714"/>
                          <a:pt x="5485490" y="-27442"/>
                          <a:pt x="5941168" y="0"/>
                        </a:cubicBezTo>
                        <a:cubicBezTo>
                          <a:pt x="5942648" y="49101"/>
                          <a:pt x="5937947" y="72645"/>
                          <a:pt x="5941168" y="102140"/>
                        </a:cubicBezTo>
                        <a:cubicBezTo>
                          <a:pt x="5725204" y="107522"/>
                          <a:pt x="5592468" y="108516"/>
                          <a:pt x="5399862" y="102140"/>
                        </a:cubicBezTo>
                        <a:cubicBezTo>
                          <a:pt x="5207256" y="95764"/>
                          <a:pt x="5122964" y="84880"/>
                          <a:pt x="4858555" y="102140"/>
                        </a:cubicBezTo>
                        <a:cubicBezTo>
                          <a:pt x="4594146" y="119400"/>
                          <a:pt x="4292411" y="132372"/>
                          <a:pt x="4139014" y="102140"/>
                        </a:cubicBezTo>
                        <a:cubicBezTo>
                          <a:pt x="3985617" y="71908"/>
                          <a:pt x="3686075" y="72689"/>
                          <a:pt x="3419472" y="102140"/>
                        </a:cubicBezTo>
                        <a:cubicBezTo>
                          <a:pt x="3152869" y="131591"/>
                          <a:pt x="3034356" y="101187"/>
                          <a:pt x="2818754" y="102140"/>
                        </a:cubicBezTo>
                        <a:cubicBezTo>
                          <a:pt x="2603152" y="103093"/>
                          <a:pt x="2230611" y="96587"/>
                          <a:pt x="2039801" y="102140"/>
                        </a:cubicBezTo>
                        <a:cubicBezTo>
                          <a:pt x="1848991" y="107693"/>
                          <a:pt x="1721574" y="121765"/>
                          <a:pt x="1498495" y="102140"/>
                        </a:cubicBezTo>
                        <a:cubicBezTo>
                          <a:pt x="1275416" y="82515"/>
                          <a:pt x="1169348" y="75643"/>
                          <a:pt x="897776" y="102140"/>
                        </a:cubicBezTo>
                        <a:cubicBezTo>
                          <a:pt x="626204" y="128637"/>
                          <a:pt x="273485" y="120154"/>
                          <a:pt x="0" y="102140"/>
                        </a:cubicBezTo>
                        <a:cubicBezTo>
                          <a:pt x="-373" y="62806"/>
                          <a:pt x="3781" y="247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dist="38100" dir="2700000">
              <a:srgbClr val="000000">
                <a:alpha val="40000"/>
              </a:srgbClr>
            </a:outerShdw>
            <a:reflection stA="4000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subtítulo">
            <a:extLst>
              <a:ext uri="{FF2B5EF4-FFF2-40B4-BE49-F238E27FC236}">
                <a16:creationId xmlns:a16="http://schemas.microsoft.com/office/drawing/2014/main" id="{753D7E85-A5AE-1203-70E2-CDCCBF998891}"/>
              </a:ext>
            </a:extLst>
          </p:cNvPr>
          <p:cNvSpPr txBox="1"/>
          <p:nvPr/>
        </p:nvSpPr>
        <p:spPr>
          <a:xfrm>
            <a:off x="1425861" y="7127278"/>
            <a:ext cx="603772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>
                <a:latin typeface="Calibri Light"/>
                <a:ea typeface="+mn-lt"/>
                <a:cs typeface="Calibri Light"/>
              </a:rPr>
              <a:t>Boas Práticas</a:t>
            </a:r>
            <a:endParaRPr lang="pt-BR" dirty="0"/>
          </a:p>
        </p:txBody>
      </p:sp>
      <p:sp>
        <p:nvSpPr>
          <p:cNvPr id="10" name="texto">
            <a:extLst>
              <a:ext uri="{FF2B5EF4-FFF2-40B4-BE49-F238E27FC236}">
                <a16:creationId xmlns:a16="http://schemas.microsoft.com/office/drawing/2014/main" id="{4E8946D5-C4C6-B553-8217-EE1904F4D16B}"/>
              </a:ext>
            </a:extLst>
          </p:cNvPr>
          <p:cNvSpPr txBox="1"/>
          <p:nvPr/>
        </p:nvSpPr>
        <p:spPr>
          <a:xfrm>
            <a:off x="1103435" y="7905237"/>
            <a:ext cx="7400918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Calibri"/>
                <a:ea typeface="+mn-lt"/>
                <a:cs typeface="Calibri"/>
              </a:rPr>
              <a:t>Clareza e Concisão: Mantenha os parágrafos curtos e diretos para facilitar a leitura.</a:t>
            </a:r>
            <a:endParaRPr lang="pt-BR" dirty="0"/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Calibri"/>
                <a:ea typeface="+mn-lt"/>
                <a:cs typeface="Calibri"/>
              </a:rPr>
              <a:t>Quebra de Texto: Utilize parágrafos para separar ideias diferentes e evitar blocos de texto muito longos.</a:t>
            </a:r>
            <a:endParaRPr lang="pt-BR" dirty="0"/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Calibri"/>
                <a:ea typeface="+mn-lt"/>
                <a:cs typeface="Calibri"/>
              </a:rPr>
              <a:t>Consistência: Use um estilo consistente para parágrafos em toda a página para uma apresentação uniforme.</a:t>
            </a:r>
            <a:endParaRPr lang="pt-BR" dirty="0"/>
          </a:p>
          <a:p>
            <a:pPr algn="just"/>
            <a:endParaRPr lang="pt-BR" sz="2400" dirty="0">
              <a:latin typeface="Calibri"/>
              <a:ea typeface="+mn-lt"/>
              <a:cs typeface="Calibri"/>
            </a:endParaRPr>
          </a:p>
          <a:p>
            <a:pPr algn="just"/>
            <a:r>
              <a:rPr lang="pt-BR" sz="2400" dirty="0">
                <a:latin typeface="Calibri"/>
                <a:ea typeface="+mn-lt"/>
                <a:cs typeface="Calibri"/>
              </a:rPr>
              <a:t> Os parágrafos são essenciais para criar um conteúdo bem estruturado e acessível. Utilizá-los corretamente é um passo importante para construir páginas web eficazes e atraentes.</a:t>
            </a:r>
            <a:endParaRPr lang="pt-BR"/>
          </a:p>
          <a:p>
            <a:pPr algn="just"/>
            <a:endParaRPr lang="pt-BR" sz="2400" dirty="0">
              <a:latin typeface="Calibri"/>
              <a:cs typeface="Calibri"/>
            </a:endParaRPr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E5904D3C-992C-2DC0-8D6A-9BA4C4200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337" y="1064"/>
            <a:ext cx="7409017" cy="7286644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3DD672C-2EB8-F686-172D-6530BB018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11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58D63EC-7A8E-7B1C-BF6F-115D0B3BE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Iniciando com HTML: Dominando os Fundamentos da Linguagem da Web</a:t>
            </a:r>
          </a:p>
        </p:txBody>
      </p:sp>
    </p:spTree>
    <p:extLst>
      <p:ext uri="{BB962C8B-B14F-4D97-AF65-F5344CB8AC3E}">
        <p14:creationId xmlns:p14="http://schemas.microsoft.com/office/powerpoint/2010/main" val="398907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0E8479E-D072-8D0A-3695-49FE0D49EE58}"/>
              </a:ext>
            </a:extLst>
          </p:cNvPr>
          <p:cNvSpPr/>
          <p:nvPr/>
        </p:nvSpPr>
        <p:spPr>
          <a:xfrm>
            <a:off x="5197" y="-2209"/>
            <a:ext cx="9584175" cy="128015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">
            <a:extLst>
              <a:ext uri="{FF2B5EF4-FFF2-40B4-BE49-F238E27FC236}">
                <a16:creationId xmlns:a16="http://schemas.microsoft.com/office/drawing/2014/main" id="{7999C93A-86AE-BAFE-189A-708F1CD78B40}"/>
              </a:ext>
            </a:extLst>
          </p:cNvPr>
          <p:cNvSpPr txBox="1"/>
          <p:nvPr/>
        </p:nvSpPr>
        <p:spPr>
          <a:xfrm>
            <a:off x="1407733" y="5257733"/>
            <a:ext cx="679797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Impact"/>
                <a:ea typeface="+mn-lt"/>
                <a:cs typeface="+mn-lt"/>
              </a:rPr>
              <a:t>ELEMENTOS DE NAVEGAÇÃO</a:t>
            </a:r>
            <a:endParaRPr lang="pt-BR"/>
          </a:p>
        </p:txBody>
      </p:sp>
      <p:sp>
        <p:nvSpPr>
          <p:cNvPr id="7" name="Título">
            <a:extLst>
              <a:ext uri="{FF2B5EF4-FFF2-40B4-BE49-F238E27FC236}">
                <a16:creationId xmlns:a16="http://schemas.microsoft.com/office/drawing/2014/main" id="{6551D0E4-E2DA-BCC0-037F-9702C6114513}"/>
              </a:ext>
            </a:extLst>
          </p:cNvPr>
          <p:cNvSpPr txBox="1"/>
          <p:nvPr/>
        </p:nvSpPr>
        <p:spPr>
          <a:xfrm>
            <a:off x="693439" y="3118787"/>
            <a:ext cx="8176868" cy="15696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600" dirty="0">
                <a:solidFill>
                  <a:schemeClr val="bg1"/>
                </a:solidFill>
                <a:latin typeface="Impact"/>
                <a:cs typeface="Calibri"/>
              </a:rPr>
              <a:t>CAPÍTULO 03</a:t>
            </a:r>
            <a:endParaRPr lang="pt-BR" sz="9600" dirty="0">
              <a:solidFill>
                <a:schemeClr val="bg1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0988079-9300-4EC8-1226-032E60309AE9}"/>
              </a:ext>
            </a:extLst>
          </p:cNvPr>
          <p:cNvSpPr/>
          <p:nvPr/>
        </p:nvSpPr>
        <p:spPr>
          <a:xfrm>
            <a:off x="1095404" y="7689644"/>
            <a:ext cx="7388156" cy="136186"/>
          </a:xfrm>
          <a:prstGeom prst="rect">
            <a:avLst/>
          </a:prstGeom>
          <a:solidFill>
            <a:schemeClr val="accent2"/>
          </a:solidFill>
          <a:ln w="6350">
            <a:noFill/>
            <a:prstDash val="sysDot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5941168"/>
                      <a:gd name="connsiteY0" fmla="*/ 0 h 102140"/>
                      <a:gd name="connsiteX1" fmla="*/ 541306 w 5941168"/>
                      <a:gd name="connsiteY1" fmla="*/ 0 h 102140"/>
                      <a:gd name="connsiteX2" fmla="*/ 1201436 w 5941168"/>
                      <a:gd name="connsiteY2" fmla="*/ 0 h 102140"/>
                      <a:gd name="connsiteX3" fmla="*/ 1861566 w 5941168"/>
                      <a:gd name="connsiteY3" fmla="*/ 0 h 102140"/>
                      <a:gd name="connsiteX4" fmla="*/ 2343461 w 5941168"/>
                      <a:gd name="connsiteY4" fmla="*/ 0 h 102140"/>
                      <a:gd name="connsiteX5" fmla="*/ 3003590 w 5941168"/>
                      <a:gd name="connsiteY5" fmla="*/ 0 h 102140"/>
                      <a:gd name="connsiteX6" fmla="*/ 3544897 w 5941168"/>
                      <a:gd name="connsiteY6" fmla="*/ 0 h 102140"/>
                      <a:gd name="connsiteX7" fmla="*/ 4086203 w 5941168"/>
                      <a:gd name="connsiteY7" fmla="*/ 0 h 102140"/>
                      <a:gd name="connsiteX8" fmla="*/ 4805745 w 5941168"/>
                      <a:gd name="connsiteY8" fmla="*/ 0 h 102140"/>
                      <a:gd name="connsiteX9" fmla="*/ 5287640 w 5941168"/>
                      <a:gd name="connsiteY9" fmla="*/ 0 h 102140"/>
                      <a:gd name="connsiteX10" fmla="*/ 5941168 w 5941168"/>
                      <a:gd name="connsiteY10" fmla="*/ 0 h 102140"/>
                      <a:gd name="connsiteX11" fmla="*/ 5941168 w 5941168"/>
                      <a:gd name="connsiteY11" fmla="*/ 102140 h 102140"/>
                      <a:gd name="connsiteX12" fmla="*/ 5459273 w 5941168"/>
                      <a:gd name="connsiteY12" fmla="*/ 102140 h 102140"/>
                      <a:gd name="connsiteX13" fmla="*/ 4917967 w 5941168"/>
                      <a:gd name="connsiteY13" fmla="*/ 102140 h 102140"/>
                      <a:gd name="connsiteX14" fmla="*/ 4139014 w 5941168"/>
                      <a:gd name="connsiteY14" fmla="*/ 102140 h 102140"/>
                      <a:gd name="connsiteX15" fmla="*/ 3597707 w 5941168"/>
                      <a:gd name="connsiteY15" fmla="*/ 102140 h 102140"/>
                      <a:gd name="connsiteX16" fmla="*/ 2937578 w 5941168"/>
                      <a:gd name="connsiteY16" fmla="*/ 102140 h 102140"/>
                      <a:gd name="connsiteX17" fmla="*/ 2158624 w 5941168"/>
                      <a:gd name="connsiteY17" fmla="*/ 102140 h 102140"/>
                      <a:gd name="connsiteX18" fmla="*/ 1439083 w 5941168"/>
                      <a:gd name="connsiteY18" fmla="*/ 102140 h 102140"/>
                      <a:gd name="connsiteX19" fmla="*/ 838365 w 5941168"/>
                      <a:gd name="connsiteY19" fmla="*/ 102140 h 102140"/>
                      <a:gd name="connsiteX20" fmla="*/ 0 w 5941168"/>
                      <a:gd name="connsiteY20" fmla="*/ 102140 h 102140"/>
                      <a:gd name="connsiteX21" fmla="*/ 0 w 5941168"/>
                      <a:gd name="connsiteY21" fmla="*/ 0 h 102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941168" h="102140" fill="none" extrusionOk="0">
                        <a:moveTo>
                          <a:pt x="0" y="0"/>
                        </a:moveTo>
                        <a:cubicBezTo>
                          <a:pt x="228868" y="-6974"/>
                          <a:pt x="342876" y="-16694"/>
                          <a:pt x="541306" y="0"/>
                        </a:cubicBezTo>
                        <a:cubicBezTo>
                          <a:pt x="739736" y="16694"/>
                          <a:pt x="1035016" y="23168"/>
                          <a:pt x="1201436" y="0"/>
                        </a:cubicBezTo>
                        <a:cubicBezTo>
                          <a:pt x="1367856" y="-23168"/>
                          <a:pt x="1716940" y="-9588"/>
                          <a:pt x="1861566" y="0"/>
                        </a:cubicBezTo>
                        <a:cubicBezTo>
                          <a:pt x="2006192" y="9588"/>
                          <a:pt x="2207763" y="21981"/>
                          <a:pt x="2343461" y="0"/>
                        </a:cubicBezTo>
                        <a:cubicBezTo>
                          <a:pt x="2479159" y="-21981"/>
                          <a:pt x="2750648" y="13416"/>
                          <a:pt x="3003590" y="0"/>
                        </a:cubicBezTo>
                        <a:cubicBezTo>
                          <a:pt x="3256532" y="-13416"/>
                          <a:pt x="3337228" y="-18415"/>
                          <a:pt x="3544897" y="0"/>
                        </a:cubicBezTo>
                        <a:cubicBezTo>
                          <a:pt x="3752566" y="18415"/>
                          <a:pt x="3916496" y="3128"/>
                          <a:pt x="4086203" y="0"/>
                        </a:cubicBezTo>
                        <a:cubicBezTo>
                          <a:pt x="4255910" y="-3128"/>
                          <a:pt x="4621462" y="26283"/>
                          <a:pt x="4805745" y="0"/>
                        </a:cubicBezTo>
                        <a:cubicBezTo>
                          <a:pt x="4990028" y="-26283"/>
                          <a:pt x="5189992" y="-9856"/>
                          <a:pt x="5287640" y="0"/>
                        </a:cubicBezTo>
                        <a:cubicBezTo>
                          <a:pt x="5385289" y="9856"/>
                          <a:pt x="5798122" y="-6700"/>
                          <a:pt x="5941168" y="0"/>
                        </a:cubicBezTo>
                        <a:cubicBezTo>
                          <a:pt x="5945337" y="46630"/>
                          <a:pt x="5943066" y="79462"/>
                          <a:pt x="5941168" y="102140"/>
                        </a:cubicBezTo>
                        <a:cubicBezTo>
                          <a:pt x="5755018" y="95286"/>
                          <a:pt x="5630777" y="103542"/>
                          <a:pt x="5459273" y="102140"/>
                        </a:cubicBezTo>
                        <a:cubicBezTo>
                          <a:pt x="5287769" y="100738"/>
                          <a:pt x="5037230" y="93113"/>
                          <a:pt x="4917967" y="102140"/>
                        </a:cubicBezTo>
                        <a:cubicBezTo>
                          <a:pt x="4798704" y="111167"/>
                          <a:pt x="4439745" y="132052"/>
                          <a:pt x="4139014" y="102140"/>
                        </a:cubicBezTo>
                        <a:cubicBezTo>
                          <a:pt x="3838283" y="72228"/>
                          <a:pt x="3848038" y="92507"/>
                          <a:pt x="3597707" y="102140"/>
                        </a:cubicBezTo>
                        <a:cubicBezTo>
                          <a:pt x="3347376" y="111773"/>
                          <a:pt x="3165976" y="111400"/>
                          <a:pt x="2937578" y="102140"/>
                        </a:cubicBezTo>
                        <a:cubicBezTo>
                          <a:pt x="2709180" y="92880"/>
                          <a:pt x="2375847" y="122129"/>
                          <a:pt x="2158624" y="102140"/>
                        </a:cubicBezTo>
                        <a:cubicBezTo>
                          <a:pt x="1941401" y="82151"/>
                          <a:pt x="1592096" y="68272"/>
                          <a:pt x="1439083" y="102140"/>
                        </a:cubicBezTo>
                        <a:cubicBezTo>
                          <a:pt x="1286070" y="136008"/>
                          <a:pt x="1084033" y="111449"/>
                          <a:pt x="838365" y="102140"/>
                        </a:cubicBezTo>
                        <a:cubicBezTo>
                          <a:pt x="592697" y="92831"/>
                          <a:pt x="278192" y="69898"/>
                          <a:pt x="0" y="102140"/>
                        </a:cubicBezTo>
                        <a:cubicBezTo>
                          <a:pt x="-2185" y="66540"/>
                          <a:pt x="-2413" y="22193"/>
                          <a:pt x="0" y="0"/>
                        </a:cubicBezTo>
                        <a:close/>
                      </a:path>
                      <a:path w="5941168" h="102140" stroke="0" extrusionOk="0">
                        <a:moveTo>
                          <a:pt x="0" y="0"/>
                        </a:moveTo>
                        <a:cubicBezTo>
                          <a:pt x="151438" y="-14394"/>
                          <a:pt x="412410" y="-28191"/>
                          <a:pt x="600718" y="0"/>
                        </a:cubicBezTo>
                        <a:cubicBezTo>
                          <a:pt x="789026" y="28191"/>
                          <a:pt x="894825" y="15438"/>
                          <a:pt x="1142025" y="0"/>
                        </a:cubicBezTo>
                        <a:cubicBezTo>
                          <a:pt x="1389225" y="-15438"/>
                          <a:pt x="1536556" y="22022"/>
                          <a:pt x="1683331" y="0"/>
                        </a:cubicBezTo>
                        <a:cubicBezTo>
                          <a:pt x="1830106" y="-22022"/>
                          <a:pt x="1976350" y="-23696"/>
                          <a:pt x="2165226" y="0"/>
                        </a:cubicBezTo>
                        <a:cubicBezTo>
                          <a:pt x="2354102" y="23696"/>
                          <a:pt x="2424404" y="-8619"/>
                          <a:pt x="2647120" y="0"/>
                        </a:cubicBezTo>
                        <a:cubicBezTo>
                          <a:pt x="2869836" y="8619"/>
                          <a:pt x="3013187" y="-3818"/>
                          <a:pt x="3129015" y="0"/>
                        </a:cubicBezTo>
                        <a:cubicBezTo>
                          <a:pt x="3244844" y="3818"/>
                          <a:pt x="3609525" y="-14305"/>
                          <a:pt x="3848557" y="0"/>
                        </a:cubicBezTo>
                        <a:cubicBezTo>
                          <a:pt x="4087589" y="14305"/>
                          <a:pt x="4227984" y="3406"/>
                          <a:pt x="4330451" y="0"/>
                        </a:cubicBezTo>
                        <a:cubicBezTo>
                          <a:pt x="4432918" y="-3406"/>
                          <a:pt x="4667963" y="-714"/>
                          <a:pt x="4871758" y="0"/>
                        </a:cubicBezTo>
                        <a:cubicBezTo>
                          <a:pt x="5075553" y="714"/>
                          <a:pt x="5485490" y="-27442"/>
                          <a:pt x="5941168" y="0"/>
                        </a:cubicBezTo>
                        <a:cubicBezTo>
                          <a:pt x="5942648" y="49101"/>
                          <a:pt x="5937947" y="72645"/>
                          <a:pt x="5941168" y="102140"/>
                        </a:cubicBezTo>
                        <a:cubicBezTo>
                          <a:pt x="5725204" y="107522"/>
                          <a:pt x="5592468" y="108516"/>
                          <a:pt x="5399862" y="102140"/>
                        </a:cubicBezTo>
                        <a:cubicBezTo>
                          <a:pt x="5207256" y="95764"/>
                          <a:pt x="5122964" y="84880"/>
                          <a:pt x="4858555" y="102140"/>
                        </a:cubicBezTo>
                        <a:cubicBezTo>
                          <a:pt x="4594146" y="119400"/>
                          <a:pt x="4292411" y="132372"/>
                          <a:pt x="4139014" y="102140"/>
                        </a:cubicBezTo>
                        <a:cubicBezTo>
                          <a:pt x="3985617" y="71908"/>
                          <a:pt x="3686075" y="72689"/>
                          <a:pt x="3419472" y="102140"/>
                        </a:cubicBezTo>
                        <a:cubicBezTo>
                          <a:pt x="3152869" y="131591"/>
                          <a:pt x="3034356" y="101187"/>
                          <a:pt x="2818754" y="102140"/>
                        </a:cubicBezTo>
                        <a:cubicBezTo>
                          <a:pt x="2603152" y="103093"/>
                          <a:pt x="2230611" y="96587"/>
                          <a:pt x="2039801" y="102140"/>
                        </a:cubicBezTo>
                        <a:cubicBezTo>
                          <a:pt x="1848991" y="107693"/>
                          <a:pt x="1721574" y="121765"/>
                          <a:pt x="1498495" y="102140"/>
                        </a:cubicBezTo>
                        <a:cubicBezTo>
                          <a:pt x="1275416" y="82515"/>
                          <a:pt x="1169348" y="75643"/>
                          <a:pt x="897776" y="102140"/>
                        </a:cubicBezTo>
                        <a:cubicBezTo>
                          <a:pt x="626204" y="128637"/>
                          <a:pt x="273485" y="120154"/>
                          <a:pt x="0" y="102140"/>
                        </a:cubicBezTo>
                        <a:cubicBezTo>
                          <a:pt x="-373" y="62806"/>
                          <a:pt x="3781" y="247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dist="38100" dir="2700000">
              <a:srgbClr val="000000">
                <a:alpha val="40000"/>
              </a:srgbClr>
            </a:outerShdw>
            <a:reflection stA="4000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o">
            <a:extLst>
              <a:ext uri="{FF2B5EF4-FFF2-40B4-BE49-F238E27FC236}">
                <a16:creationId xmlns:a16="http://schemas.microsoft.com/office/drawing/2014/main" id="{D0C3CD29-FD9E-D593-8300-CB38FED16FDD}"/>
              </a:ext>
            </a:extLst>
          </p:cNvPr>
          <p:cNvSpPr txBox="1"/>
          <p:nvPr/>
        </p:nvSpPr>
        <p:spPr>
          <a:xfrm>
            <a:off x="2014369" y="8584602"/>
            <a:ext cx="5435299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alibri"/>
                <a:ea typeface="+mn-lt"/>
                <a:cs typeface="Calibri"/>
              </a:rPr>
              <a:t>Navegar pela web de forma eficiente é essencial para proporcionar uma boa experiência ao usuário. Os elementos de navegação do HTML são ferramentas fundamentais para criar links e incorporar imagens, facilitando a movimentação entre páginas e a exibição de conteúdos visuais.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C62081F2-947A-708D-1207-02845BFF6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12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64D1D3A-F8F7-66BD-441F-309567D97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Iniciando com HTML: Dominando os Fundamentos da Linguagem da Web</a:t>
            </a:r>
          </a:p>
        </p:txBody>
      </p:sp>
    </p:spTree>
    <p:extLst>
      <p:ext uri="{BB962C8B-B14F-4D97-AF65-F5344CB8AC3E}">
        <p14:creationId xmlns:p14="http://schemas.microsoft.com/office/powerpoint/2010/main" val="969269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69F7AA1-3BE5-F78C-19D7-2EB48E850D33}"/>
              </a:ext>
            </a:extLst>
          </p:cNvPr>
          <p:cNvSpPr/>
          <p:nvPr/>
        </p:nvSpPr>
        <p:spPr>
          <a:xfrm>
            <a:off x="669818" y="-7295"/>
            <a:ext cx="102141" cy="1106518"/>
          </a:xfrm>
          <a:prstGeom prst="rect">
            <a:avLst/>
          </a:prstGeom>
          <a:solidFill>
            <a:schemeClr val="accent2"/>
          </a:solidFill>
          <a:ln w="6350">
            <a:noFill/>
            <a:prstDash val="sysDot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5941168"/>
                      <a:gd name="connsiteY0" fmla="*/ 0 h 102140"/>
                      <a:gd name="connsiteX1" fmla="*/ 541306 w 5941168"/>
                      <a:gd name="connsiteY1" fmla="*/ 0 h 102140"/>
                      <a:gd name="connsiteX2" fmla="*/ 1201436 w 5941168"/>
                      <a:gd name="connsiteY2" fmla="*/ 0 h 102140"/>
                      <a:gd name="connsiteX3" fmla="*/ 1861566 w 5941168"/>
                      <a:gd name="connsiteY3" fmla="*/ 0 h 102140"/>
                      <a:gd name="connsiteX4" fmla="*/ 2343461 w 5941168"/>
                      <a:gd name="connsiteY4" fmla="*/ 0 h 102140"/>
                      <a:gd name="connsiteX5" fmla="*/ 3003590 w 5941168"/>
                      <a:gd name="connsiteY5" fmla="*/ 0 h 102140"/>
                      <a:gd name="connsiteX6" fmla="*/ 3544897 w 5941168"/>
                      <a:gd name="connsiteY6" fmla="*/ 0 h 102140"/>
                      <a:gd name="connsiteX7" fmla="*/ 4086203 w 5941168"/>
                      <a:gd name="connsiteY7" fmla="*/ 0 h 102140"/>
                      <a:gd name="connsiteX8" fmla="*/ 4805745 w 5941168"/>
                      <a:gd name="connsiteY8" fmla="*/ 0 h 102140"/>
                      <a:gd name="connsiteX9" fmla="*/ 5287640 w 5941168"/>
                      <a:gd name="connsiteY9" fmla="*/ 0 h 102140"/>
                      <a:gd name="connsiteX10" fmla="*/ 5941168 w 5941168"/>
                      <a:gd name="connsiteY10" fmla="*/ 0 h 102140"/>
                      <a:gd name="connsiteX11" fmla="*/ 5941168 w 5941168"/>
                      <a:gd name="connsiteY11" fmla="*/ 102140 h 102140"/>
                      <a:gd name="connsiteX12" fmla="*/ 5459273 w 5941168"/>
                      <a:gd name="connsiteY12" fmla="*/ 102140 h 102140"/>
                      <a:gd name="connsiteX13" fmla="*/ 4917967 w 5941168"/>
                      <a:gd name="connsiteY13" fmla="*/ 102140 h 102140"/>
                      <a:gd name="connsiteX14" fmla="*/ 4139014 w 5941168"/>
                      <a:gd name="connsiteY14" fmla="*/ 102140 h 102140"/>
                      <a:gd name="connsiteX15" fmla="*/ 3597707 w 5941168"/>
                      <a:gd name="connsiteY15" fmla="*/ 102140 h 102140"/>
                      <a:gd name="connsiteX16" fmla="*/ 2937578 w 5941168"/>
                      <a:gd name="connsiteY16" fmla="*/ 102140 h 102140"/>
                      <a:gd name="connsiteX17" fmla="*/ 2158624 w 5941168"/>
                      <a:gd name="connsiteY17" fmla="*/ 102140 h 102140"/>
                      <a:gd name="connsiteX18" fmla="*/ 1439083 w 5941168"/>
                      <a:gd name="connsiteY18" fmla="*/ 102140 h 102140"/>
                      <a:gd name="connsiteX19" fmla="*/ 838365 w 5941168"/>
                      <a:gd name="connsiteY19" fmla="*/ 102140 h 102140"/>
                      <a:gd name="connsiteX20" fmla="*/ 0 w 5941168"/>
                      <a:gd name="connsiteY20" fmla="*/ 102140 h 102140"/>
                      <a:gd name="connsiteX21" fmla="*/ 0 w 5941168"/>
                      <a:gd name="connsiteY21" fmla="*/ 0 h 102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941168" h="102140" fill="none" extrusionOk="0">
                        <a:moveTo>
                          <a:pt x="0" y="0"/>
                        </a:moveTo>
                        <a:cubicBezTo>
                          <a:pt x="228868" y="-6974"/>
                          <a:pt x="342876" y="-16694"/>
                          <a:pt x="541306" y="0"/>
                        </a:cubicBezTo>
                        <a:cubicBezTo>
                          <a:pt x="739736" y="16694"/>
                          <a:pt x="1035016" y="23168"/>
                          <a:pt x="1201436" y="0"/>
                        </a:cubicBezTo>
                        <a:cubicBezTo>
                          <a:pt x="1367856" y="-23168"/>
                          <a:pt x="1716940" y="-9588"/>
                          <a:pt x="1861566" y="0"/>
                        </a:cubicBezTo>
                        <a:cubicBezTo>
                          <a:pt x="2006192" y="9588"/>
                          <a:pt x="2207763" y="21981"/>
                          <a:pt x="2343461" y="0"/>
                        </a:cubicBezTo>
                        <a:cubicBezTo>
                          <a:pt x="2479159" y="-21981"/>
                          <a:pt x="2750648" y="13416"/>
                          <a:pt x="3003590" y="0"/>
                        </a:cubicBezTo>
                        <a:cubicBezTo>
                          <a:pt x="3256532" y="-13416"/>
                          <a:pt x="3337228" y="-18415"/>
                          <a:pt x="3544897" y="0"/>
                        </a:cubicBezTo>
                        <a:cubicBezTo>
                          <a:pt x="3752566" y="18415"/>
                          <a:pt x="3916496" y="3128"/>
                          <a:pt x="4086203" y="0"/>
                        </a:cubicBezTo>
                        <a:cubicBezTo>
                          <a:pt x="4255910" y="-3128"/>
                          <a:pt x="4621462" y="26283"/>
                          <a:pt x="4805745" y="0"/>
                        </a:cubicBezTo>
                        <a:cubicBezTo>
                          <a:pt x="4990028" y="-26283"/>
                          <a:pt x="5189992" y="-9856"/>
                          <a:pt x="5287640" y="0"/>
                        </a:cubicBezTo>
                        <a:cubicBezTo>
                          <a:pt x="5385289" y="9856"/>
                          <a:pt x="5798122" y="-6700"/>
                          <a:pt x="5941168" y="0"/>
                        </a:cubicBezTo>
                        <a:cubicBezTo>
                          <a:pt x="5945337" y="46630"/>
                          <a:pt x="5943066" y="79462"/>
                          <a:pt x="5941168" y="102140"/>
                        </a:cubicBezTo>
                        <a:cubicBezTo>
                          <a:pt x="5755018" y="95286"/>
                          <a:pt x="5630777" y="103542"/>
                          <a:pt x="5459273" y="102140"/>
                        </a:cubicBezTo>
                        <a:cubicBezTo>
                          <a:pt x="5287769" y="100738"/>
                          <a:pt x="5037230" y="93113"/>
                          <a:pt x="4917967" y="102140"/>
                        </a:cubicBezTo>
                        <a:cubicBezTo>
                          <a:pt x="4798704" y="111167"/>
                          <a:pt x="4439745" y="132052"/>
                          <a:pt x="4139014" y="102140"/>
                        </a:cubicBezTo>
                        <a:cubicBezTo>
                          <a:pt x="3838283" y="72228"/>
                          <a:pt x="3848038" y="92507"/>
                          <a:pt x="3597707" y="102140"/>
                        </a:cubicBezTo>
                        <a:cubicBezTo>
                          <a:pt x="3347376" y="111773"/>
                          <a:pt x="3165976" y="111400"/>
                          <a:pt x="2937578" y="102140"/>
                        </a:cubicBezTo>
                        <a:cubicBezTo>
                          <a:pt x="2709180" y="92880"/>
                          <a:pt x="2375847" y="122129"/>
                          <a:pt x="2158624" y="102140"/>
                        </a:cubicBezTo>
                        <a:cubicBezTo>
                          <a:pt x="1941401" y="82151"/>
                          <a:pt x="1592096" y="68272"/>
                          <a:pt x="1439083" y="102140"/>
                        </a:cubicBezTo>
                        <a:cubicBezTo>
                          <a:pt x="1286070" y="136008"/>
                          <a:pt x="1084033" y="111449"/>
                          <a:pt x="838365" y="102140"/>
                        </a:cubicBezTo>
                        <a:cubicBezTo>
                          <a:pt x="592697" y="92831"/>
                          <a:pt x="278192" y="69898"/>
                          <a:pt x="0" y="102140"/>
                        </a:cubicBezTo>
                        <a:cubicBezTo>
                          <a:pt x="-2185" y="66540"/>
                          <a:pt x="-2413" y="22193"/>
                          <a:pt x="0" y="0"/>
                        </a:cubicBezTo>
                        <a:close/>
                      </a:path>
                      <a:path w="5941168" h="102140" stroke="0" extrusionOk="0">
                        <a:moveTo>
                          <a:pt x="0" y="0"/>
                        </a:moveTo>
                        <a:cubicBezTo>
                          <a:pt x="151438" y="-14394"/>
                          <a:pt x="412410" y="-28191"/>
                          <a:pt x="600718" y="0"/>
                        </a:cubicBezTo>
                        <a:cubicBezTo>
                          <a:pt x="789026" y="28191"/>
                          <a:pt x="894825" y="15438"/>
                          <a:pt x="1142025" y="0"/>
                        </a:cubicBezTo>
                        <a:cubicBezTo>
                          <a:pt x="1389225" y="-15438"/>
                          <a:pt x="1536556" y="22022"/>
                          <a:pt x="1683331" y="0"/>
                        </a:cubicBezTo>
                        <a:cubicBezTo>
                          <a:pt x="1830106" y="-22022"/>
                          <a:pt x="1976350" y="-23696"/>
                          <a:pt x="2165226" y="0"/>
                        </a:cubicBezTo>
                        <a:cubicBezTo>
                          <a:pt x="2354102" y="23696"/>
                          <a:pt x="2424404" y="-8619"/>
                          <a:pt x="2647120" y="0"/>
                        </a:cubicBezTo>
                        <a:cubicBezTo>
                          <a:pt x="2869836" y="8619"/>
                          <a:pt x="3013187" y="-3818"/>
                          <a:pt x="3129015" y="0"/>
                        </a:cubicBezTo>
                        <a:cubicBezTo>
                          <a:pt x="3244844" y="3818"/>
                          <a:pt x="3609525" y="-14305"/>
                          <a:pt x="3848557" y="0"/>
                        </a:cubicBezTo>
                        <a:cubicBezTo>
                          <a:pt x="4087589" y="14305"/>
                          <a:pt x="4227984" y="3406"/>
                          <a:pt x="4330451" y="0"/>
                        </a:cubicBezTo>
                        <a:cubicBezTo>
                          <a:pt x="4432918" y="-3406"/>
                          <a:pt x="4667963" y="-714"/>
                          <a:pt x="4871758" y="0"/>
                        </a:cubicBezTo>
                        <a:cubicBezTo>
                          <a:pt x="5075553" y="714"/>
                          <a:pt x="5485490" y="-27442"/>
                          <a:pt x="5941168" y="0"/>
                        </a:cubicBezTo>
                        <a:cubicBezTo>
                          <a:pt x="5942648" y="49101"/>
                          <a:pt x="5937947" y="72645"/>
                          <a:pt x="5941168" y="102140"/>
                        </a:cubicBezTo>
                        <a:cubicBezTo>
                          <a:pt x="5725204" y="107522"/>
                          <a:pt x="5592468" y="108516"/>
                          <a:pt x="5399862" y="102140"/>
                        </a:cubicBezTo>
                        <a:cubicBezTo>
                          <a:pt x="5207256" y="95764"/>
                          <a:pt x="5122964" y="84880"/>
                          <a:pt x="4858555" y="102140"/>
                        </a:cubicBezTo>
                        <a:cubicBezTo>
                          <a:pt x="4594146" y="119400"/>
                          <a:pt x="4292411" y="132372"/>
                          <a:pt x="4139014" y="102140"/>
                        </a:cubicBezTo>
                        <a:cubicBezTo>
                          <a:pt x="3985617" y="71908"/>
                          <a:pt x="3686075" y="72689"/>
                          <a:pt x="3419472" y="102140"/>
                        </a:cubicBezTo>
                        <a:cubicBezTo>
                          <a:pt x="3152869" y="131591"/>
                          <a:pt x="3034356" y="101187"/>
                          <a:pt x="2818754" y="102140"/>
                        </a:cubicBezTo>
                        <a:cubicBezTo>
                          <a:pt x="2603152" y="103093"/>
                          <a:pt x="2230611" y="96587"/>
                          <a:pt x="2039801" y="102140"/>
                        </a:cubicBezTo>
                        <a:cubicBezTo>
                          <a:pt x="1848991" y="107693"/>
                          <a:pt x="1721574" y="121765"/>
                          <a:pt x="1498495" y="102140"/>
                        </a:cubicBezTo>
                        <a:cubicBezTo>
                          <a:pt x="1275416" y="82515"/>
                          <a:pt x="1169348" y="75643"/>
                          <a:pt x="897776" y="102140"/>
                        </a:cubicBezTo>
                        <a:cubicBezTo>
                          <a:pt x="626204" y="128637"/>
                          <a:pt x="273485" y="120154"/>
                          <a:pt x="0" y="102140"/>
                        </a:cubicBezTo>
                        <a:cubicBezTo>
                          <a:pt x="-373" y="62806"/>
                          <a:pt x="3781" y="247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dist="38100" dir="2700000">
              <a:srgbClr val="000000">
                <a:alpha val="40000"/>
              </a:srgbClr>
            </a:outerShdw>
            <a:reflection stA="4000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">
            <a:extLst>
              <a:ext uri="{FF2B5EF4-FFF2-40B4-BE49-F238E27FC236}">
                <a16:creationId xmlns:a16="http://schemas.microsoft.com/office/drawing/2014/main" id="{9B182642-FB1F-E309-CA5C-AE29980C5306}"/>
              </a:ext>
            </a:extLst>
          </p:cNvPr>
          <p:cNvSpPr txBox="1"/>
          <p:nvPr/>
        </p:nvSpPr>
        <p:spPr>
          <a:xfrm>
            <a:off x="1623921" y="535067"/>
            <a:ext cx="526586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000" dirty="0">
                <a:latin typeface="Impact"/>
                <a:ea typeface="+mn-lt"/>
                <a:cs typeface="+mn-lt"/>
              </a:rPr>
              <a:t>Links: </a:t>
            </a:r>
            <a:r>
              <a:rPr lang="pt-BR" sz="4000" dirty="0">
                <a:latin typeface="Impact"/>
              </a:rPr>
              <a:t>&lt;a&gt;</a:t>
            </a:r>
            <a:endParaRPr lang="pt-BR" dirty="0"/>
          </a:p>
        </p:txBody>
      </p:sp>
      <p:sp>
        <p:nvSpPr>
          <p:cNvPr id="13" name="texto">
            <a:extLst>
              <a:ext uri="{FF2B5EF4-FFF2-40B4-BE49-F238E27FC236}">
                <a16:creationId xmlns:a16="http://schemas.microsoft.com/office/drawing/2014/main" id="{93DC4A38-DCFB-0AE7-C907-6331C0F539B0}"/>
              </a:ext>
            </a:extLst>
          </p:cNvPr>
          <p:cNvSpPr txBox="1"/>
          <p:nvPr/>
        </p:nvSpPr>
        <p:spPr>
          <a:xfrm>
            <a:off x="1103435" y="2000084"/>
            <a:ext cx="740091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400" dirty="0">
                <a:latin typeface="Calibri"/>
                <a:ea typeface="+mn-lt"/>
                <a:cs typeface="Calibri"/>
              </a:rPr>
              <a:t> Os links são fundamentais para a navegação na web, permitindo que os usuários se movam entre páginas e recursos de forma fácil e intuitiva. O elemento &lt;a&gt; é usado para criar hyperlinks, que podem apontar para outras páginas, seções da mesma página, endereços de </a:t>
            </a:r>
            <a:r>
              <a:rPr lang="pt-BR" sz="2400" dirty="0" err="1">
                <a:latin typeface="Calibri"/>
                <a:ea typeface="+mn-lt"/>
                <a:cs typeface="Calibri"/>
              </a:rPr>
              <a:t>email</a:t>
            </a:r>
            <a:r>
              <a:rPr lang="pt-BR" sz="2400" dirty="0">
                <a:latin typeface="Calibri"/>
                <a:ea typeface="+mn-lt"/>
                <a:cs typeface="Calibri"/>
              </a:rPr>
              <a:t> ou até mesmo arquivos para download.</a:t>
            </a:r>
            <a:endParaRPr lang="pt-BR" dirty="0">
              <a:latin typeface="Aptos" panose="020B0004020202020204"/>
              <a:cs typeface="Calibri"/>
            </a:endParaRPr>
          </a:p>
        </p:txBody>
      </p:sp>
      <p:sp>
        <p:nvSpPr>
          <p:cNvPr id="5" name="subtítulo">
            <a:extLst>
              <a:ext uri="{FF2B5EF4-FFF2-40B4-BE49-F238E27FC236}">
                <a16:creationId xmlns:a16="http://schemas.microsoft.com/office/drawing/2014/main" id="{B3B5B300-52CF-0A66-7D2F-0B8A8BAD22BE}"/>
              </a:ext>
            </a:extLst>
          </p:cNvPr>
          <p:cNvSpPr txBox="1"/>
          <p:nvPr/>
        </p:nvSpPr>
        <p:spPr>
          <a:xfrm>
            <a:off x="1619022" y="4910495"/>
            <a:ext cx="603772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>
                <a:latin typeface="Calibri Light"/>
                <a:ea typeface="+mn-lt"/>
                <a:cs typeface="+mn-lt"/>
              </a:rPr>
              <a:t>Estrutura dos Links</a:t>
            </a:r>
            <a:endParaRPr lang="pt-BR">
              <a:latin typeface="Calibri Light"/>
              <a:cs typeface="Calibri Light"/>
            </a:endParaRPr>
          </a:p>
        </p:txBody>
      </p:sp>
      <p:sp>
        <p:nvSpPr>
          <p:cNvPr id="8" name="texto">
            <a:extLst>
              <a:ext uri="{FF2B5EF4-FFF2-40B4-BE49-F238E27FC236}">
                <a16:creationId xmlns:a16="http://schemas.microsoft.com/office/drawing/2014/main" id="{A731BDB1-9959-A6CB-A930-801EE3E05DA8}"/>
              </a:ext>
            </a:extLst>
          </p:cNvPr>
          <p:cNvSpPr txBox="1"/>
          <p:nvPr/>
        </p:nvSpPr>
        <p:spPr>
          <a:xfrm>
            <a:off x="1103435" y="5852294"/>
            <a:ext cx="740091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400" dirty="0">
                <a:latin typeface="Calibri"/>
                <a:ea typeface="+mn-lt"/>
                <a:cs typeface="Calibri"/>
              </a:rPr>
              <a:t> A estrutura básica de um link envolve a </a:t>
            </a:r>
            <a:r>
              <a:rPr lang="pt-BR" sz="2400" dirty="0" err="1">
                <a:latin typeface="Calibri"/>
                <a:ea typeface="+mn-lt"/>
                <a:cs typeface="Calibri"/>
              </a:rPr>
              <a:t>tag</a:t>
            </a:r>
            <a:r>
              <a:rPr lang="pt-BR" sz="2400" dirty="0">
                <a:latin typeface="Calibri"/>
                <a:ea typeface="+mn-lt"/>
                <a:cs typeface="Calibri"/>
              </a:rPr>
              <a:t> de abertura </a:t>
            </a:r>
            <a:r>
              <a:rPr lang="pt-BR" sz="2400" dirty="0">
                <a:latin typeface="Calibri"/>
                <a:cs typeface="Calibri"/>
              </a:rPr>
              <a:t>&lt;</a:t>
            </a:r>
            <a:r>
              <a:rPr lang="pt-BR" sz="2400" dirty="0">
                <a:latin typeface="Calibri"/>
                <a:ea typeface="+mn-lt"/>
                <a:cs typeface="Calibri"/>
              </a:rPr>
              <a:t>a&gt;, um atributo </a:t>
            </a:r>
            <a:r>
              <a:rPr lang="pt-BR" sz="2400" dirty="0" err="1">
                <a:latin typeface="Calibri"/>
                <a:ea typeface="+mn-lt"/>
                <a:cs typeface="Calibri"/>
              </a:rPr>
              <a:t>href</a:t>
            </a:r>
            <a:r>
              <a:rPr lang="pt-BR" sz="2400" dirty="0">
                <a:latin typeface="Calibri"/>
                <a:ea typeface="+mn-lt"/>
                <a:cs typeface="Calibri"/>
              </a:rPr>
              <a:t> que especifica o destino do link, e a </a:t>
            </a:r>
            <a:r>
              <a:rPr lang="pt-BR" sz="2400" dirty="0" err="1">
                <a:latin typeface="Calibri"/>
                <a:ea typeface="+mn-lt"/>
                <a:cs typeface="Calibri"/>
              </a:rPr>
              <a:t>tag</a:t>
            </a:r>
            <a:r>
              <a:rPr lang="pt-BR" sz="2400" dirty="0">
                <a:latin typeface="Calibri"/>
                <a:ea typeface="+mn-lt"/>
                <a:cs typeface="Calibri"/>
              </a:rPr>
              <a:t> de fechamento &lt;/a&gt;:</a:t>
            </a:r>
            <a:endParaRPr lang="pt-BR" dirty="0">
              <a:latin typeface="Aptos" panose="020B0004020202020204"/>
              <a:cs typeface="Calibri"/>
            </a:endParaRPr>
          </a:p>
          <a:p>
            <a:pPr algn="just"/>
            <a:endParaRPr lang="pt-BR" sz="2400" dirty="0">
              <a:latin typeface="Calibri"/>
              <a:cs typeface="Calibri"/>
            </a:endParaRPr>
          </a:p>
        </p:txBody>
      </p:sp>
      <p:pic>
        <p:nvPicPr>
          <p:cNvPr id="4" name="Imagem 3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3F52210D-1F4A-CD75-9EB6-BFD77E4B8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57" y="7420143"/>
            <a:ext cx="8518983" cy="2956161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08402D6-87E7-D46F-6A2B-722E5ADBF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13</a:t>
            </a:fld>
            <a:endParaRPr lang="pt-BR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9AF83C0A-3E1D-A25C-3E2D-B121EE95D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Iniciando com HTML: Dominando os Fundamentos da Linguagem da Web</a:t>
            </a:r>
          </a:p>
        </p:txBody>
      </p:sp>
    </p:spTree>
    <p:extLst>
      <p:ext uri="{BB962C8B-B14F-4D97-AF65-F5344CB8AC3E}">
        <p14:creationId xmlns:p14="http://schemas.microsoft.com/office/powerpoint/2010/main" val="376263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69F7AA1-3BE5-F78C-19D7-2EB48E850D33}"/>
              </a:ext>
            </a:extLst>
          </p:cNvPr>
          <p:cNvSpPr/>
          <p:nvPr/>
        </p:nvSpPr>
        <p:spPr>
          <a:xfrm>
            <a:off x="669818" y="-7295"/>
            <a:ext cx="102141" cy="1106518"/>
          </a:xfrm>
          <a:prstGeom prst="rect">
            <a:avLst/>
          </a:prstGeom>
          <a:solidFill>
            <a:schemeClr val="accent2"/>
          </a:solidFill>
          <a:ln w="6350">
            <a:noFill/>
            <a:prstDash val="sysDot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5941168"/>
                      <a:gd name="connsiteY0" fmla="*/ 0 h 102140"/>
                      <a:gd name="connsiteX1" fmla="*/ 541306 w 5941168"/>
                      <a:gd name="connsiteY1" fmla="*/ 0 h 102140"/>
                      <a:gd name="connsiteX2" fmla="*/ 1201436 w 5941168"/>
                      <a:gd name="connsiteY2" fmla="*/ 0 h 102140"/>
                      <a:gd name="connsiteX3" fmla="*/ 1861566 w 5941168"/>
                      <a:gd name="connsiteY3" fmla="*/ 0 h 102140"/>
                      <a:gd name="connsiteX4" fmla="*/ 2343461 w 5941168"/>
                      <a:gd name="connsiteY4" fmla="*/ 0 h 102140"/>
                      <a:gd name="connsiteX5" fmla="*/ 3003590 w 5941168"/>
                      <a:gd name="connsiteY5" fmla="*/ 0 h 102140"/>
                      <a:gd name="connsiteX6" fmla="*/ 3544897 w 5941168"/>
                      <a:gd name="connsiteY6" fmla="*/ 0 h 102140"/>
                      <a:gd name="connsiteX7" fmla="*/ 4086203 w 5941168"/>
                      <a:gd name="connsiteY7" fmla="*/ 0 h 102140"/>
                      <a:gd name="connsiteX8" fmla="*/ 4805745 w 5941168"/>
                      <a:gd name="connsiteY8" fmla="*/ 0 h 102140"/>
                      <a:gd name="connsiteX9" fmla="*/ 5287640 w 5941168"/>
                      <a:gd name="connsiteY9" fmla="*/ 0 h 102140"/>
                      <a:gd name="connsiteX10" fmla="*/ 5941168 w 5941168"/>
                      <a:gd name="connsiteY10" fmla="*/ 0 h 102140"/>
                      <a:gd name="connsiteX11" fmla="*/ 5941168 w 5941168"/>
                      <a:gd name="connsiteY11" fmla="*/ 102140 h 102140"/>
                      <a:gd name="connsiteX12" fmla="*/ 5459273 w 5941168"/>
                      <a:gd name="connsiteY12" fmla="*/ 102140 h 102140"/>
                      <a:gd name="connsiteX13" fmla="*/ 4917967 w 5941168"/>
                      <a:gd name="connsiteY13" fmla="*/ 102140 h 102140"/>
                      <a:gd name="connsiteX14" fmla="*/ 4139014 w 5941168"/>
                      <a:gd name="connsiteY14" fmla="*/ 102140 h 102140"/>
                      <a:gd name="connsiteX15" fmla="*/ 3597707 w 5941168"/>
                      <a:gd name="connsiteY15" fmla="*/ 102140 h 102140"/>
                      <a:gd name="connsiteX16" fmla="*/ 2937578 w 5941168"/>
                      <a:gd name="connsiteY16" fmla="*/ 102140 h 102140"/>
                      <a:gd name="connsiteX17" fmla="*/ 2158624 w 5941168"/>
                      <a:gd name="connsiteY17" fmla="*/ 102140 h 102140"/>
                      <a:gd name="connsiteX18" fmla="*/ 1439083 w 5941168"/>
                      <a:gd name="connsiteY18" fmla="*/ 102140 h 102140"/>
                      <a:gd name="connsiteX19" fmla="*/ 838365 w 5941168"/>
                      <a:gd name="connsiteY19" fmla="*/ 102140 h 102140"/>
                      <a:gd name="connsiteX20" fmla="*/ 0 w 5941168"/>
                      <a:gd name="connsiteY20" fmla="*/ 102140 h 102140"/>
                      <a:gd name="connsiteX21" fmla="*/ 0 w 5941168"/>
                      <a:gd name="connsiteY21" fmla="*/ 0 h 102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941168" h="102140" fill="none" extrusionOk="0">
                        <a:moveTo>
                          <a:pt x="0" y="0"/>
                        </a:moveTo>
                        <a:cubicBezTo>
                          <a:pt x="228868" y="-6974"/>
                          <a:pt x="342876" y="-16694"/>
                          <a:pt x="541306" y="0"/>
                        </a:cubicBezTo>
                        <a:cubicBezTo>
                          <a:pt x="739736" y="16694"/>
                          <a:pt x="1035016" y="23168"/>
                          <a:pt x="1201436" y="0"/>
                        </a:cubicBezTo>
                        <a:cubicBezTo>
                          <a:pt x="1367856" y="-23168"/>
                          <a:pt x="1716940" y="-9588"/>
                          <a:pt x="1861566" y="0"/>
                        </a:cubicBezTo>
                        <a:cubicBezTo>
                          <a:pt x="2006192" y="9588"/>
                          <a:pt x="2207763" y="21981"/>
                          <a:pt x="2343461" y="0"/>
                        </a:cubicBezTo>
                        <a:cubicBezTo>
                          <a:pt x="2479159" y="-21981"/>
                          <a:pt x="2750648" y="13416"/>
                          <a:pt x="3003590" y="0"/>
                        </a:cubicBezTo>
                        <a:cubicBezTo>
                          <a:pt x="3256532" y="-13416"/>
                          <a:pt x="3337228" y="-18415"/>
                          <a:pt x="3544897" y="0"/>
                        </a:cubicBezTo>
                        <a:cubicBezTo>
                          <a:pt x="3752566" y="18415"/>
                          <a:pt x="3916496" y="3128"/>
                          <a:pt x="4086203" y="0"/>
                        </a:cubicBezTo>
                        <a:cubicBezTo>
                          <a:pt x="4255910" y="-3128"/>
                          <a:pt x="4621462" y="26283"/>
                          <a:pt x="4805745" y="0"/>
                        </a:cubicBezTo>
                        <a:cubicBezTo>
                          <a:pt x="4990028" y="-26283"/>
                          <a:pt x="5189992" y="-9856"/>
                          <a:pt x="5287640" y="0"/>
                        </a:cubicBezTo>
                        <a:cubicBezTo>
                          <a:pt x="5385289" y="9856"/>
                          <a:pt x="5798122" y="-6700"/>
                          <a:pt x="5941168" y="0"/>
                        </a:cubicBezTo>
                        <a:cubicBezTo>
                          <a:pt x="5945337" y="46630"/>
                          <a:pt x="5943066" y="79462"/>
                          <a:pt x="5941168" y="102140"/>
                        </a:cubicBezTo>
                        <a:cubicBezTo>
                          <a:pt x="5755018" y="95286"/>
                          <a:pt x="5630777" y="103542"/>
                          <a:pt x="5459273" y="102140"/>
                        </a:cubicBezTo>
                        <a:cubicBezTo>
                          <a:pt x="5287769" y="100738"/>
                          <a:pt x="5037230" y="93113"/>
                          <a:pt x="4917967" y="102140"/>
                        </a:cubicBezTo>
                        <a:cubicBezTo>
                          <a:pt x="4798704" y="111167"/>
                          <a:pt x="4439745" y="132052"/>
                          <a:pt x="4139014" y="102140"/>
                        </a:cubicBezTo>
                        <a:cubicBezTo>
                          <a:pt x="3838283" y="72228"/>
                          <a:pt x="3848038" y="92507"/>
                          <a:pt x="3597707" y="102140"/>
                        </a:cubicBezTo>
                        <a:cubicBezTo>
                          <a:pt x="3347376" y="111773"/>
                          <a:pt x="3165976" y="111400"/>
                          <a:pt x="2937578" y="102140"/>
                        </a:cubicBezTo>
                        <a:cubicBezTo>
                          <a:pt x="2709180" y="92880"/>
                          <a:pt x="2375847" y="122129"/>
                          <a:pt x="2158624" y="102140"/>
                        </a:cubicBezTo>
                        <a:cubicBezTo>
                          <a:pt x="1941401" y="82151"/>
                          <a:pt x="1592096" y="68272"/>
                          <a:pt x="1439083" y="102140"/>
                        </a:cubicBezTo>
                        <a:cubicBezTo>
                          <a:pt x="1286070" y="136008"/>
                          <a:pt x="1084033" y="111449"/>
                          <a:pt x="838365" y="102140"/>
                        </a:cubicBezTo>
                        <a:cubicBezTo>
                          <a:pt x="592697" y="92831"/>
                          <a:pt x="278192" y="69898"/>
                          <a:pt x="0" y="102140"/>
                        </a:cubicBezTo>
                        <a:cubicBezTo>
                          <a:pt x="-2185" y="66540"/>
                          <a:pt x="-2413" y="22193"/>
                          <a:pt x="0" y="0"/>
                        </a:cubicBezTo>
                        <a:close/>
                      </a:path>
                      <a:path w="5941168" h="102140" stroke="0" extrusionOk="0">
                        <a:moveTo>
                          <a:pt x="0" y="0"/>
                        </a:moveTo>
                        <a:cubicBezTo>
                          <a:pt x="151438" y="-14394"/>
                          <a:pt x="412410" y="-28191"/>
                          <a:pt x="600718" y="0"/>
                        </a:cubicBezTo>
                        <a:cubicBezTo>
                          <a:pt x="789026" y="28191"/>
                          <a:pt x="894825" y="15438"/>
                          <a:pt x="1142025" y="0"/>
                        </a:cubicBezTo>
                        <a:cubicBezTo>
                          <a:pt x="1389225" y="-15438"/>
                          <a:pt x="1536556" y="22022"/>
                          <a:pt x="1683331" y="0"/>
                        </a:cubicBezTo>
                        <a:cubicBezTo>
                          <a:pt x="1830106" y="-22022"/>
                          <a:pt x="1976350" y="-23696"/>
                          <a:pt x="2165226" y="0"/>
                        </a:cubicBezTo>
                        <a:cubicBezTo>
                          <a:pt x="2354102" y="23696"/>
                          <a:pt x="2424404" y="-8619"/>
                          <a:pt x="2647120" y="0"/>
                        </a:cubicBezTo>
                        <a:cubicBezTo>
                          <a:pt x="2869836" y="8619"/>
                          <a:pt x="3013187" y="-3818"/>
                          <a:pt x="3129015" y="0"/>
                        </a:cubicBezTo>
                        <a:cubicBezTo>
                          <a:pt x="3244844" y="3818"/>
                          <a:pt x="3609525" y="-14305"/>
                          <a:pt x="3848557" y="0"/>
                        </a:cubicBezTo>
                        <a:cubicBezTo>
                          <a:pt x="4087589" y="14305"/>
                          <a:pt x="4227984" y="3406"/>
                          <a:pt x="4330451" y="0"/>
                        </a:cubicBezTo>
                        <a:cubicBezTo>
                          <a:pt x="4432918" y="-3406"/>
                          <a:pt x="4667963" y="-714"/>
                          <a:pt x="4871758" y="0"/>
                        </a:cubicBezTo>
                        <a:cubicBezTo>
                          <a:pt x="5075553" y="714"/>
                          <a:pt x="5485490" y="-27442"/>
                          <a:pt x="5941168" y="0"/>
                        </a:cubicBezTo>
                        <a:cubicBezTo>
                          <a:pt x="5942648" y="49101"/>
                          <a:pt x="5937947" y="72645"/>
                          <a:pt x="5941168" y="102140"/>
                        </a:cubicBezTo>
                        <a:cubicBezTo>
                          <a:pt x="5725204" y="107522"/>
                          <a:pt x="5592468" y="108516"/>
                          <a:pt x="5399862" y="102140"/>
                        </a:cubicBezTo>
                        <a:cubicBezTo>
                          <a:pt x="5207256" y="95764"/>
                          <a:pt x="5122964" y="84880"/>
                          <a:pt x="4858555" y="102140"/>
                        </a:cubicBezTo>
                        <a:cubicBezTo>
                          <a:pt x="4594146" y="119400"/>
                          <a:pt x="4292411" y="132372"/>
                          <a:pt x="4139014" y="102140"/>
                        </a:cubicBezTo>
                        <a:cubicBezTo>
                          <a:pt x="3985617" y="71908"/>
                          <a:pt x="3686075" y="72689"/>
                          <a:pt x="3419472" y="102140"/>
                        </a:cubicBezTo>
                        <a:cubicBezTo>
                          <a:pt x="3152869" y="131591"/>
                          <a:pt x="3034356" y="101187"/>
                          <a:pt x="2818754" y="102140"/>
                        </a:cubicBezTo>
                        <a:cubicBezTo>
                          <a:pt x="2603152" y="103093"/>
                          <a:pt x="2230611" y="96587"/>
                          <a:pt x="2039801" y="102140"/>
                        </a:cubicBezTo>
                        <a:cubicBezTo>
                          <a:pt x="1848991" y="107693"/>
                          <a:pt x="1721574" y="121765"/>
                          <a:pt x="1498495" y="102140"/>
                        </a:cubicBezTo>
                        <a:cubicBezTo>
                          <a:pt x="1275416" y="82515"/>
                          <a:pt x="1169348" y="75643"/>
                          <a:pt x="897776" y="102140"/>
                        </a:cubicBezTo>
                        <a:cubicBezTo>
                          <a:pt x="626204" y="128637"/>
                          <a:pt x="273485" y="120154"/>
                          <a:pt x="0" y="102140"/>
                        </a:cubicBezTo>
                        <a:cubicBezTo>
                          <a:pt x="-373" y="62806"/>
                          <a:pt x="3781" y="247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dist="38100" dir="2700000">
              <a:srgbClr val="000000">
                <a:alpha val="40000"/>
              </a:srgbClr>
            </a:outerShdw>
            <a:reflection stA="4000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ubtítulo">
            <a:extLst>
              <a:ext uri="{FF2B5EF4-FFF2-40B4-BE49-F238E27FC236}">
                <a16:creationId xmlns:a16="http://schemas.microsoft.com/office/drawing/2014/main" id="{B3B5B300-52CF-0A66-7D2F-0B8A8BAD22BE}"/>
              </a:ext>
            </a:extLst>
          </p:cNvPr>
          <p:cNvSpPr txBox="1"/>
          <p:nvPr/>
        </p:nvSpPr>
        <p:spPr>
          <a:xfrm>
            <a:off x="1508026" y="1081115"/>
            <a:ext cx="603772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>
                <a:latin typeface="Calibri Light"/>
                <a:ea typeface="+mn-lt"/>
                <a:cs typeface="+mn-lt"/>
              </a:rPr>
              <a:t>Tipos de Links</a:t>
            </a:r>
            <a:endParaRPr lang="pt-BR">
              <a:latin typeface="Calibri Light"/>
              <a:ea typeface="+mn-lt"/>
              <a:cs typeface="+mn-lt"/>
            </a:endParaRPr>
          </a:p>
        </p:txBody>
      </p:sp>
      <p:sp>
        <p:nvSpPr>
          <p:cNvPr id="8" name="texto">
            <a:extLst>
              <a:ext uri="{FF2B5EF4-FFF2-40B4-BE49-F238E27FC236}">
                <a16:creationId xmlns:a16="http://schemas.microsoft.com/office/drawing/2014/main" id="{A731BDB1-9959-A6CB-A930-801EE3E05DA8}"/>
              </a:ext>
            </a:extLst>
          </p:cNvPr>
          <p:cNvSpPr txBox="1"/>
          <p:nvPr/>
        </p:nvSpPr>
        <p:spPr>
          <a:xfrm>
            <a:off x="1103435" y="2041413"/>
            <a:ext cx="740091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Calibri"/>
                <a:ea typeface="+mn-lt"/>
                <a:cs typeface="Calibri"/>
              </a:rPr>
              <a:t>Links Internos: Apontam para outras páginas ou seções dentro do mesmo site.</a:t>
            </a:r>
            <a:endParaRPr lang="pt-BR" dirty="0">
              <a:latin typeface="Aptos" panose="020B0004020202020204"/>
              <a:cs typeface="Calibri"/>
            </a:endParaRPr>
          </a:p>
          <a:p>
            <a:pPr algn="just"/>
            <a:endParaRPr lang="pt-BR" sz="2400" dirty="0">
              <a:latin typeface="Calibri"/>
              <a:cs typeface="Calibri"/>
            </a:endParaRPr>
          </a:p>
        </p:txBody>
      </p:sp>
      <p:pic>
        <p:nvPicPr>
          <p:cNvPr id="2" name="Imagem 1" descr="Texto&#10;&#10;Descrição gerada automaticamente">
            <a:extLst>
              <a:ext uri="{FF2B5EF4-FFF2-40B4-BE49-F238E27FC236}">
                <a16:creationId xmlns:a16="http://schemas.microsoft.com/office/drawing/2014/main" id="{9C8FF915-6A86-C971-4273-FCCB5CCDE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90" y="3239270"/>
            <a:ext cx="8537482" cy="3162404"/>
          </a:xfrm>
          <a:prstGeom prst="rect">
            <a:avLst/>
          </a:prstGeom>
        </p:spPr>
      </p:pic>
      <p:sp>
        <p:nvSpPr>
          <p:cNvPr id="6" name="texto">
            <a:extLst>
              <a:ext uri="{FF2B5EF4-FFF2-40B4-BE49-F238E27FC236}">
                <a16:creationId xmlns:a16="http://schemas.microsoft.com/office/drawing/2014/main" id="{E84EDF5E-81DC-2FCB-6A0E-B63ADCE44BAE}"/>
              </a:ext>
            </a:extLst>
          </p:cNvPr>
          <p:cNvSpPr txBox="1"/>
          <p:nvPr/>
        </p:nvSpPr>
        <p:spPr>
          <a:xfrm>
            <a:off x="1103435" y="6592270"/>
            <a:ext cx="740091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Calibri"/>
                <a:ea typeface="+mn-lt"/>
                <a:cs typeface="Calibri"/>
              </a:rPr>
              <a:t>Links Âncora: Levam a uma parte específica da mesma página.</a:t>
            </a:r>
            <a:endParaRPr lang="pt-BR" dirty="0">
              <a:latin typeface="Aptos"/>
              <a:ea typeface="+mn-lt"/>
              <a:cs typeface="Calibri"/>
            </a:endParaRPr>
          </a:p>
          <a:p>
            <a:pPr algn="just"/>
            <a:endParaRPr lang="pt-BR" sz="2400" dirty="0">
              <a:latin typeface="Calibri"/>
              <a:cs typeface="Calibri"/>
            </a:endParaRPr>
          </a:p>
        </p:txBody>
      </p:sp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74CFE9DE-C4F2-CC43-F6F1-3D7108FED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90" y="7198149"/>
            <a:ext cx="8537483" cy="3159653"/>
          </a:xfrm>
          <a:prstGeom prst="rect">
            <a:avLst/>
          </a:prstGeom>
        </p:spPr>
      </p:pic>
      <p:pic>
        <p:nvPicPr>
          <p:cNvPr id="10" name="Imagem 9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26DC5F0A-C6DD-7851-BF49-74486E0CD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91" y="9474114"/>
            <a:ext cx="8537482" cy="2619146"/>
          </a:xfrm>
          <a:prstGeom prst="rect">
            <a:avLst/>
          </a:prstGeom>
        </p:spPr>
      </p:pic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9AA33F0-5AB2-692F-88FC-8220DF7E1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14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8A0A822-F739-9004-21EA-929AE75D6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Iniciando com HTML: Dominando os Fundamentos da Linguagem da Web</a:t>
            </a:r>
          </a:p>
        </p:txBody>
      </p:sp>
    </p:spTree>
    <p:extLst>
      <p:ext uri="{BB962C8B-B14F-4D97-AF65-F5344CB8AC3E}">
        <p14:creationId xmlns:p14="http://schemas.microsoft.com/office/powerpoint/2010/main" val="2249060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69F7AA1-3BE5-F78C-19D7-2EB48E850D33}"/>
              </a:ext>
            </a:extLst>
          </p:cNvPr>
          <p:cNvSpPr/>
          <p:nvPr/>
        </p:nvSpPr>
        <p:spPr>
          <a:xfrm>
            <a:off x="669818" y="-7295"/>
            <a:ext cx="102141" cy="1106518"/>
          </a:xfrm>
          <a:prstGeom prst="rect">
            <a:avLst/>
          </a:prstGeom>
          <a:solidFill>
            <a:schemeClr val="accent2"/>
          </a:solidFill>
          <a:ln w="6350">
            <a:noFill/>
            <a:prstDash val="sysDot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5941168"/>
                      <a:gd name="connsiteY0" fmla="*/ 0 h 102140"/>
                      <a:gd name="connsiteX1" fmla="*/ 541306 w 5941168"/>
                      <a:gd name="connsiteY1" fmla="*/ 0 h 102140"/>
                      <a:gd name="connsiteX2" fmla="*/ 1201436 w 5941168"/>
                      <a:gd name="connsiteY2" fmla="*/ 0 h 102140"/>
                      <a:gd name="connsiteX3" fmla="*/ 1861566 w 5941168"/>
                      <a:gd name="connsiteY3" fmla="*/ 0 h 102140"/>
                      <a:gd name="connsiteX4" fmla="*/ 2343461 w 5941168"/>
                      <a:gd name="connsiteY4" fmla="*/ 0 h 102140"/>
                      <a:gd name="connsiteX5" fmla="*/ 3003590 w 5941168"/>
                      <a:gd name="connsiteY5" fmla="*/ 0 h 102140"/>
                      <a:gd name="connsiteX6" fmla="*/ 3544897 w 5941168"/>
                      <a:gd name="connsiteY6" fmla="*/ 0 h 102140"/>
                      <a:gd name="connsiteX7" fmla="*/ 4086203 w 5941168"/>
                      <a:gd name="connsiteY7" fmla="*/ 0 h 102140"/>
                      <a:gd name="connsiteX8" fmla="*/ 4805745 w 5941168"/>
                      <a:gd name="connsiteY8" fmla="*/ 0 h 102140"/>
                      <a:gd name="connsiteX9" fmla="*/ 5287640 w 5941168"/>
                      <a:gd name="connsiteY9" fmla="*/ 0 h 102140"/>
                      <a:gd name="connsiteX10" fmla="*/ 5941168 w 5941168"/>
                      <a:gd name="connsiteY10" fmla="*/ 0 h 102140"/>
                      <a:gd name="connsiteX11" fmla="*/ 5941168 w 5941168"/>
                      <a:gd name="connsiteY11" fmla="*/ 102140 h 102140"/>
                      <a:gd name="connsiteX12" fmla="*/ 5459273 w 5941168"/>
                      <a:gd name="connsiteY12" fmla="*/ 102140 h 102140"/>
                      <a:gd name="connsiteX13" fmla="*/ 4917967 w 5941168"/>
                      <a:gd name="connsiteY13" fmla="*/ 102140 h 102140"/>
                      <a:gd name="connsiteX14" fmla="*/ 4139014 w 5941168"/>
                      <a:gd name="connsiteY14" fmla="*/ 102140 h 102140"/>
                      <a:gd name="connsiteX15" fmla="*/ 3597707 w 5941168"/>
                      <a:gd name="connsiteY15" fmla="*/ 102140 h 102140"/>
                      <a:gd name="connsiteX16" fmla="*/ 2937578 w 5941168"/>
                      <a:gd name="connsiteY16" fmla="*/ 102140 h 102140"/>
                      <a:gd name="connsiteX17" fmla="*/ 2158624 w 5941168"/>
                      <a:gd name="connsiteY17" fmla="*/ 102140 h 102140"/>
                      <a:gd name="connsiteX18" fmla="*/ 1439083 w 5941168"/>
                      <a:gd name="connsiteY18" fmla="*/ 102140 h 102140"/>
                      <a:gd name="connsiteX19" fmla="*/ 838365 w 5941168"/>
                      <a:gd name="connsiteY19" fmla="*/ 102140 h 102140"/>
                      <a:gd name="connsiteX20" fmla="*/ 0 w 5941168"/>
                      <a:gd name="connsiteY20" fmla="*/ 102140 h 102140"/>
                      <a:gd name="connsiteX21" fmla="*/ 0 w 5941168"/>
                      <a:gd name="connsiteY21" fmla="*/ 0 h 102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941168" h="102140" fill="none" extrusionOk="0">
                        <a:moveTo>
                          <a:pt x="0" y="0"/>
                        </a:moveTo>
                        <a:cubicBezTo>
                          <a:pt x="228868" y="-6974"/>
                          <a:pt x="342876" y="-16694"/>
                          <a:pt x="541306" y="0"/>
                        </a:cubicBezTo>
                        <a:cubicBezTo>
                          <a:pt x="739736" y="16694"/>
                          <a:pt x="1035016" y="23168"/>
                          <a:pt x="1201436" y="0"/>
                        </a:cubicBezTo>
                        <a:cubicBezTo>
                          <a:pt x="1367856" y="-23168"/>
                          <a:pt x="1716940" y="-9588"/>
                          <a:pt x="1861566" y="0"/>
                        </a:cubicBezTo>
                        <a:cubicBezTo>
                          <a:pt x="2006192" y="9588"/>
                          <a:pt x="2207763" y="21981"/>
                          <a:pt x="2343461" y="0"/>
                        </a:cubicBezTo>
                        <a:cubicBezTo>
                          <a:pt x="2479159" y="-21981"/>
                          <a:pt x="2750648" y="13416"/>
                          <a:pt x="3003590" y="0"/>
                        </a:cubicBezTo>
                        <a:cubicBezTo>
                          <a:pt x="3256532" y="-13416"/>
                          <a:pt x="3337228" y="-18415"/>
                          <a:pt x="3544897" y="0"/>
                        </a:cubicBezTo>
                        <a:cubicBezTo>
                          <a:pt x="3752566" y="18415"/>
                          <a:pt x="3916496" y="3128"/>
                          <a:pt x="4086203" y="0"/>
                        </a:cubicBezTo>
                        <a:cubicBezTo>
                          <a:pt x="4255910" y="-3128"/>
                          <a:pt x="4621462" y="26283"/>
                          <a:pt x="4805745" y="0"/>
                        </a:cubicBezTo>
                        <a:cubicBezTo>
                          <a:pt x="4990028" y="-26283"/>
                          <a:pt x="5189992" y="-9856"/>
                          <a:pt x="5287640" y="0"/>
                        </a:cubicBezTo>
                        <a:cubicBezTo>
                          <a:pt x="5385289" y="9856"/>
                          <a:pt x="5798122" y="-6700"/>
                          <a:pt x="5941168" y="0"/>
                        </a:cubicBezTo>
                        <a:cubicBezTo>
                          <a:pt x="5945337" y="46630"/>
                          <a:pt x="5943066" y="79462"/>
                          <a:pt x="5941168" y="102140"/>
                        </a:cubicBezTo>
                        <a:cubicBezTo>
                          <a:pt x="5755018" y="95286"/>
                          <a:pt x="5630777" y="103542"/>
                          <a:pt x="5459273" y="102140"/>
                        </a:cubicBezTo>
                        <a:cubicBezTo>
                          <a:pt x="5287769" y="100738"/>
                          <a:pt x="5037230" y="93113"/>
                          <a:pt x="4917967" y="102140"/>
                        </a:cubicBezTo>
                        <a:cubicBezTo>
                          <a:pt x="4798704" y="111167"/>
                          <a:pt x="4439745" y="132052"/>
                          <a:pt x="4139014" y="102140"/>
                        </a:cubicBezTo>
                        <a:cubicBezTo>
                          <a:pt x="3838283" y="72228"/>
                          <a:pt x="3848038" y="92507"/>
                          <a:pt x="3597707" y="102140"/>
                        </a:cubicBezTo>
                        <a:cubicBezTo>
                          <a:pt x="3347376" y="111773"/>
                          <a:pt x="3165976" y="111400"/>
                          <a:pt x="2937578" y="102140"/>
                        </a:cubicBezTo>
                        <a:cubicBezTo>
                          <a:pt x="2709180" y="92880"/>
                          <a:pt x="2375847" y="122129"/>
                          <a:pt x="2158624" y="102140"/>
                        </a:cubicBezTo>
                        <a:cubicBezTo>
                          <a:pt x="1941401" y="82151"/>
                          <a:pt x="1592096" y="68272"/>
                          <a:pt x="1439083" y="102140"/>
                        </a:cubicBezTo>
                        <a:cubicBezTo>
                          <a:pt x="1286070" y="136008"/>
                          <a:pt x="1084033" y="111449"/>
                          <a:pt x="838365" y="102140"/>
                        </a:cubicBezTo>
                        <a:cubicBezTo>
                          <a:pt x="592697" y="92831"/>
                          <a:pt x="278192" y="69898"/>
                          <a:pt x="0" y="102140"/>
                        </a:cubicBezTo>
                        <a:cubicBezTo>
                          <a:pt x="-2185" y="66540"/>
                          <a:pt x="-2413" y="22193"/>
                          <a:pt x="0" y="0"/>
                        </a:cubicBezTo>
                        <a:close/>
                      </a:path>
                      <a:path w="5941168" h="102140" stroke="0" extrusionOk="0">
                        <a:moveTo>
                          <a:pt x="0" y="0"/>
                        </a:moveTo>
                        <a:cubicBezTo>
                          <a:pt x="151438" y="-14394"/>
                          <a:pt x="412410" y="-28191"/>
                          <a:pt x="600718" y="0"/>
                        </a:cubicBezTo>
                        <a:cubicBezTo>
                          <a:pt x="789026" y="28191"/>
                          <a:pt x="894825" y="15438"/>
                          <a:pt x="1142025" y="0"/>
                        </a:cubicBezTo>
                        <a:cubicBezTo>
                          <a:pt x="1389225" y="-15438"/>
                          <a:pt x="1536556" y="22022"/>
                          <a:pt x="1683331" y="0"/>
                        </a:cubicBezTo>
                        <a:cubicBezTo>
                          <a:pt x="1830106" y="-22022"/>
                          <a:pt x="1976350" y="-23696"/>
                          <a:pt x="2165226" y="0"/>
                        </a:cubicBezTo>
                        <a:cubicBezTo>
                          <a:pt x="2354102" y="23696"/>
                          <a:pt x="2424404" y="-8619"/>
                          <a:pt x="2647120" y="0"/>
                        </a:cubicBezTo>
                        <a:cubicBezTo>
                          <a:pt x="2869836" y="8619"/>
                          <a:pt x="3013187" y="-3818"/>
                          <a:pt x="3129015" y="0"/>
                        </a:cubicBezTo>
                        <a:cubicBezTo>
                          <a:pt x="3244844" y="3818"/>
                          <a:pt x="3609525" y="-14305"/>
                          <a:pt x="3848557" y="0"/>
                        </a:cubicBezTo>
                        <a:cubicBezTo>
                          <a:pt x="4087589" y="14305"/>
                          <a:pt x="4227984" y="3406"/>
                          <a:pt x="4330451" y="0"/>
                        </a:cubicBezTo>
                        <a:cubicBezTo>
                          <a:pt x="4432918" y="-3406"/>
                          <a:pt x="4667963" y="-714"/>
                          <a:pt x="4871758" y="0"/>
                        </a:cubicBezTo>
                        <a:cubicBezTo>
                          <a:pt x="5075553" y="714"/>
                          <a:pt x="5485490" y="-27442"/>
                          <a:pt x="5941168" y="0"/>
                        </a:cubicBezTo>
                        <a:cubicBezTo>
                          <a:pt x="5942648" y="49101"/>
                          <a:pt x="5937947" y="72645"/>
                          <a:pt x="5941168" y="102140"/>
                        </a:cubicBezTo>
                        <a:cubicBezTo>
                          <a:pt x="5725204" y="107522"/>
                          <a:pt x="5592468" y="108516"/>
                          <a:pt x="5399862" y="102140"/>
                        </a:cubicBezTo>
                        <a:cubicBezTo>
                          <a:pt x="5207256" y="95764"/>
                          <a:pt x="5122964" y="84880"/>
                          <a:pt x="4858555" y="102140"/>
                        </a:cubicBezTo>
                        <a:cubicBezTo>
                          <a:pt x="4594146" y="119400"/>
                          <a:pt x="4292411" y="132372"/>
                          <a:pt x="4139014" y="102140"/>
                        </a:cubicBezTo>
                        <a:cubicBezTo>
                          <a:pt x="3985617" y="71908"/>
                          <a:pt x="3686075" y="72689"/>
                          <a:pt x="3419472" y="102140"/>
                        </a:cubicBezTo>
                        <a:cubicBezTo>
                          <a:pt x="3152869" y="131591"/>
                          <a:pt x="3034356" y="101187"/>
                          <a:pt x="2818754" y="102140"/>
                        </a:cubicBezTo>
                        <a:cubicBezTo>
                          <a:pt x="2603152" y="103093"/>
                          <a:pt x="2230611" y="96587"/>
                          <a:pt x="2039801" y="102140"/>
                        </a:cubicBezTo>
                        <a:cubicBezTo>
                          <a:pt x="1848991" y="107693"/>
                          <a:pt x="1721574" y="121765"/>
                          <a:pt x="1498495" y="102140"/>
                        </a:cubicBezTo>
                        <a:cubicBezTo>
                          <a:pt x="1275416" y="82515"/>
                          <a:pt x="1169348" y="75643"/>
                          <a:pt x="897776" y="102140"/>
                        </a:cubicBezTo>
                        <a:cubicBezTo>
                          <a:pt x="626204" y="128637"/>
                          <a:pt x="273485" y="120154"/>
                          <a:pt x="0" y="102140"/>
                        </a:cubicBezTo>
                        <a:cubicBezTo>
                          <a:pt x="-373" y="62806"/>
                          <a:pt x="3781" y="247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dist="38100" dir="2700000">
              <a:srgbClr val="000000">
                <a:alpha val="40000"/>
              </a:srgbClr>
            </a:outerShdw>
            <a:reflection stA="4000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o">
            <a:extLst>
              <a:ext uri="{FF2B5EF4-FFF2-40B4-BE49-F238E27FC236}">
                <a16:creationId xmlns:a16="http://schemas.microsoft.com/office/drawing/2014/main" id="{A731BDB1-9959-A6CB-A930-801EE3E05DA8}"/>
              </a:ext>
            </a:extLst>
          </p:cNvPr>
          <p:cNvSpPr txBox="1"/>
          <p:nvPr/>
        </p:nvSpPr>
        <p:spPr>
          <a:xfrm>
            <a:off x="1103435" y="894449"/>
            <a:ext cx="740091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Calibri"/>
                <a:ea typeface="+mn-lt"/>
                <a:cs typeface="Calibri"/>
              </a:rPr>
              <a:t>Links Externos: Apontam para páginas fora do site atual.</a:t>
            </a:r>
            <a:endParaRPr lang="pt-BR" dirty="0">
              <a:latin typeface="Aptos"/>
              <a:ea typeface="+mn-lt"/>
              <a:cs typeface="Calibri"/>
            </a:endParaRPr>
          </a:p>
        </p:txBody>
      </p:sp>
      <p:sp>
        <p:nvSpPr>
          <p:cNvPr id="6" name="texto">
            <a:extLst>
              <a:ext uri="{FF2B5EF4-FFF2-40B4-BE49-F238E27FC236}">
                <a16:creationId xmlns:a16="http://schemas.microsoft.com/office/drawing/2014/main" id="{E84EDF5E-81DC-2FCB-6A0E-B63ADCE44BAE}"/>
              </a:ext>
            </a:extLst>
          </p:cNvPr>
          <p:cNvSpPr txBox="1"/>
          <p:nvPr/>
        </p:nvSpPr>
        <p:spPr>
          <a:xfrm>
            <a:off x="1103435" y="4964321"/>
            <a:ext cx="740091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Calibri"/>
                <a:ea typeface="+mn-lt"/>
                <a:cs typeface="Calibri"/>
              </a:rPr>
              <a:t>Links de Email: Abrem o cliente de </a:t>
            </a:r>
            <a:r>
              <a:rPr lang="pt-BR" sz="2400" dirty="0" err="1">
                <a:latin typeface="Calibri"/>
                <a:ea typeface="+mn-lt"/>
                <a:cs typeface="Calibri"/>
              </a:rPr>
              <a:t>email</a:t>
            </a:r>
            <a:r>
              <a:rPr lang="pt-BR" sz="2400" dirty="0">
                <a:latin typeface="Calibri"/>
                <a:ea typeface="+mn-lt"/>
                <a:cs typeface="Calibri"/>
              </a:rPr>
              <a:t> do usuário com um novo </a:t>
            </a:r>
            <a:r>
              <a:rPr lang="pt-BR" sz="2400" dirty="0" err="1">
                <a:latin typeface="Calibri"/>
                <a:ea typeface="+mn-lt"/>
                <a:cs typeface="Calibri"/>
              </a:rPr>
              <a:t>email</a:t>
            </a:r>
            <a:r>
              <a:rPr lang="pt-BR" sz="2400" dirty="0">
                <a:latin typeface="Calibri"/>
                <a:ea typeface="+mn-lt"/>
                <a:cs typeface="Calibri"/>
              </a:rPr>
              <a:t> endereçado ao destinatário especificado.</a:t>
            </a:r>
            <a:endParaRPr lang="pt-BR" dirty="0">
              <a:latin typeface="Aptos"/>
              <a:ea typeface="+mn-lt"/>
              <a:cs typeface="Calibri"/>
            </a:endParaRPr>
          </a:p>
          <a:p>
            <a:pPr algn="just"/>
            <a:endParaRPr lang="pt-BR" sz="2400" dirty="0">
              <a:latin typeface="Calibri"/>
              <a:cs typeface="Calibri"/>
            </a:endParaRPr>
          </a:p>
        </p:txBody>
      </p:sp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FB89981E-5910-DB2F-CDCF-98892210C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92" y="1628347"/>
            <a:ext cx="8537481" cy="3159651"/>
          </a:xfrm>
          <a:prstGeom prst="rect">
            <a:avLst/>
          </a:prstGeom>
        </p:spPr>
      </p:pic>
      <p:pic>
        <p:nvPicPr>
          <p:cNvPr id="9" name="Imagem 8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F5DC97E1-2EF9-D308-4694-36CD86413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91" y="6404685"/>
            <a:ext cx="8537482" cy="3155629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5E9E85E-1E38-953B-8FD4-A41480465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15</a:t>
            </a:fld>
            <a:endParaRPr lang="pt-BR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932822F-EB87-BA31-5F8A-009289C74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Iniciando com HTML: Dominando os Fundamentos da Linguagem da Web</a:t>
            </a:r>
          </a:p>
        </p:txBody>
      </p:sp>
    </p:spTree>
    <p:extLst>
      <p:ext uri="{BB962C8B-B14F-4D97-AF65-F5344CB8AC3E}">
        <p14:creationId xmlns:p14="http://schemas.microsoft.com/office/powerpoint/2010/main" val="1868903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69F7AA1-3BE5-F78C-19D7-2EB48E850D33}"/>
              </a:ext>
            </a:extLst>
          </p:cNvPr>
          <p:cNvSpPr/>
          <p:nvPr/>
        </p:nvSpPr>
        <p:spPr>
          <a:xfrm>
            <a:off x="669818" y="-7295"/>
            <a:ext cx="102141" cy="1106518"/>
          </a:xfrm>
          <a:prstGeom prst="rect">
            <a:avLst/>
          </a:prstGeom>
          <a:solidFill>
            <a:schemeClr val="accent2"/>
          </a:solidFill>
          <a:ln w="6350">
            <a:noFill/>
            <a:prstDash val="sysDot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5941168"/>
                      <a:gd name="connsiteY0" fmla="*/ 0 h 102140"/>
                      <a:gd name="connsiteX1" fmla="*/ 541306 w 5941168"/>
                      <a:gd name="connsiteY1" fmla="*/ 0 h 102140"/>
                      <a:gd name="connsiteX2" fmla="*/ 1201436 w 5941168"/>
                      <a:gd name="connsiteY2" fmla="*/ 0 h 102140"/>
                      <a:gd name="connsiteX3" fmla="*/ 1861566 w 5941168"/>
                      <a:gd name="connsiteY3" fmla="*/ 0 h 102140"/>
                      <a:gd name="connsiteX4" fmla="*/ 2343461 w 5941168"/>
                      <a:gd name="connsiteY4" fmla="*/ 0 h 102140"/>
                      <a:gd name="connsiteX5" fmla="*/ 3003590 w 5941168"/>
                      <a:gd name="connsiteY5" fmla="*/ 0 h 102140"/>
                      <a:gd name="connsiteX6" fmla="*/ 3544897 w 5941168"/>
                      <a:gd name="connsiteY6" fmla="*/ 0 h 102140"/>
                      <a:gd name="connsiteX7" fmla="*/ 4086203 w 5941168"/>
                      <a:gd name="connsiteY7" fmla="*/ 0 h 102140"/>
                      <a:gd name="connsiteX8" fmla="*/ 4805745 w 5941168"/>
                      <a:gd name="connsiteY8" fmla="*/ 0 h 102140"/>
                      <a:gd name="connsiteX9" fmla="*/ 5287640 w 5941168"/>
                      <a:gd name="connsiteY9" fmla="*/ 0 h 102140"/>
                      <a:gd name="connsiteX10" fmla="*/ 5941168 w 5941168"/>
                      <a:gd name="connsiteY10" fmla="*/ 0 h 102140"/>
                      <a:gd name="connsiteX11" fmla="*/ 5941168 w 5941168"/>
                      <a:gd name="connsiteY11" fmla="*/ 102140 h 102140"/>
                      <a:gd name="connsiteX12" fmla="*/ 5459273 w 5941168"/>
                      <a:gd name="connsiteY12" fmla="*/ 102140 h 102140"/>
                      <a:gd name="connsiteX13" fmla="*/ 4917967 w 5941168"/>
                      <a:gd name="connsiteY13" fmla="*/ 102140 h 102140"/>
                      <a:gd name="connsiteX14" fmla="*/ 4139014 w 5941168"/>
                      <a:gd name="connsiteY14" fmla="*/ 102140 h 102140"/>
                      <a:gd name="connsiteX15" fmla="*/ 3597707 w 5941168"/>
                      <a:gd name="connsiteY15" fmla="*/ 102140 h 102140"/>
                      <a:gd name="connsiteX16" fmla="*/ 2937578 w 5941168"/>
                      <a:gd name="connsiteY16" fmla="*/ 102140 h 102140"/>
                      <a:gd name="connsiteX17" fmla="*/ 2158624 w 5941168"/>
                      <a:gd name="connsiteY17" fmla="*/ 102140 h 102140"/>
                      <a:gd name="connsiteX18" fmla="*/ 1439083 w 5941168"/>
                      <a:gd name="connsiteY18" fmla="*/ 102140 h 102140"/>
                      <a:gd name="connsiteX19" fmla="*/ 838365 w 5941168"/>
                      <a:gd name="connsiteY19" fmla="*/ 102140 h 102140"/>
                      <a:gd name="connsiteX20" fmla="*/ 0 w 5941168"/>
                      <a:gd name="connsiteY20" fmla="*/ 102140 h 102140"/>
                      <a:gd name="connsiteX21" fmla="*/ 0 w 5941168"/>
                      <a:gd name="connsiteY21" fmla="*/ 0 h 102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941168" h="102140" fill="none" extrusionOk="0">
                        <a:moveTo>
                          <a:pt x="0" y="0"/>
                        </a:moveTo>
                        <a:cubicBezTo>
                          <a:pt x="228868" y="-6974"/>
                          <a:pt x="342876" y="-16694"/>
                          <a:pt x="541306" y="0"/>
                        </a:cubicBezTo>
                        <a:cubicBezTo>
                          <a:pt x="739736" y="16694"/>
                          <a:pt x="1035016" y="23168"/>
                          <a:pt x="1201436" y="0"/>
                        </a:cubicBezTo>
                        <a:cubicBezTo>
                          <a:pt x="1367856" y="-23168"/>
                          <a:pt x="1716940" y="-9588"/>
                          <a:pt x="1861566" y="0"/>
                        </a:cubicBezTo>
                        <a:cubicBezTo>
                          <a:pt x="2006192" y="9588"/>
                          <a:pt x="2207763" y="21981"/>
                          <a:pt x="2343461" y="0"/>
                        </a:cubicBezTo>
                        <a:cubicBezTo>
                          <a:pt x="2479159" y="-21981"/>
                          <a:pt x="2750648" y="13416"/>
                          <a:pt x="3003590" y="0"/>
                        </a:cubicBezTo>
                        <a:cubicBezTo>
                          <a:pt x="3256532" y="-13416"/>
                          <a:pt x="3337228" y="-18415"/>
                          <a:pt x="3544897" y="0"/>
                        </a:cubicBezTo>
                        <a:cubicBezTo>
                          <a:pt x="3752566" y="18415"/>
                          <a:pt x="3916496" y="3128"/>
                          <a:pt x="4086203" y="0"/>
                        </a:cubicBezTo>
                        <a:cubicBezTo>
                          <a:pt x="4255910" y="-3128"/>
                          <a:pt x="4621462" y="26283"/>
                          <a:pt x="4805745" y="0"/>
                        </a:cubicBezTo>
                        <a:cubicBezTo>
                          <a:pt x="4990028" y="-26283"/>
                          <a:pt x="5189992" y="-9856"/>
                          <a:pt x="5287640" y="0"/>
                        </a:cubicBezTo>
                        <a:cubicBezTo>
                          <a:pt x="5385289" y="9856"/>
                          <a:pt x="5798122" y="-6700"/>
                          <a:pt x="5941168" y="0"/>
                        </a:cubicBezTo>
                        <a:cubicBezTo>
                          <a:pt x="5945337" y="46630"/>
                          <a:pt x="5943066" y="79462"/>
                          <a:pt x="5941168" y="102140"/>
                        </a:cubicBezTo>
                        <a:cubicBezTo>
                          <a:pt x="5755018" y="95286"/>
                          <a:pt x="5630777" y="103542"/>
                          <a:pt x="5459273" y="102140"/>
                        </a:cubicBezTo>
                        <a:cubicBezTo>
                          <a:pt x="5287769" y="100738"/>
                          <a:pt x="5037230" y="93113"/>
                          <a:pt x="4917967" y="102140"/>
                        </a:cubicBezTo>
                        <a:cubicBezTo>
                          <a:pt x="4798704" y="111167"/>
                          <a:pt x="4439745" y="132052"/>
                          <a:pt x="4139014" y="102140"/>
                        </a:cubicBezTo>
                        <a:cubicBezTo>
                          <a:pt x="3838283" y="72228"/>
                          <a:pt x="3848038" y="92507"/>
                          <a:pt x="3597707" y="102140"/>
                        </a:cubicBezTo>
                        <a:cubicBezTo>
                          <a:pt x="3347376" y="111773"/>
                          <a:pt x="3165976" y="111400"/>
                          <a:pt x="2937578" y="102140"/>
                        </a:cubicBezTo>
                        <a:cubicBezTo>
                          <a:pt x="2709180" y="92880"/>
                          <a:pt x="2375847" y="122129"/>
                          <a:pt x="2158624" y="102140"/>
                        </a:cubicBezTo>
                        <a:cubicBezTo>
                          <a:pt x="1941401" y="82151"/>
                          <a:pt x="1592096" y="68272"/>
                          <a:pt x="1439083" y="102140"/>
                        </a:cubicBezTo>
                        <a:cubicBezTo>
                          <a:pt x="1286070" y="136008"/>
                          <a:pt x="1084033" y="111449"/>
                          <a:pt x="838365" y="102140"/>
                        </a:cubicBezTo>
                        <a:cubicBezTo>
                          <a:pt x="592697" y="92831"/>
                          <a:pt x="278192" y="69898"/>
                          <a:pt x="0" y="102140"/>
                        </a:cubicBezTo>
                        <a:cubicBezTo>
                          <a:pt x="-2185" y="66540"/>
                          <a:pt x="-2413" y="22193"/>
                          <a:pt x="0" y="0"/>
                        </a:cubicBezTo>
                        <a:close/>
                      </a:path>
                      <a:path w="5941168" h="102140" stroke="0" extrusionOk="0">
                        <a:moveTo>
                          <a:pt x="0" y="0"/>
                        </a:moveTo>
                        <a:cubicBezTo>
                          <a:pt x="151438" y="-14394"/>
                          <a:pt x="412410" y="-28191"/>
                          <a:pt x="600718" y="0"/>
                        </a:cubicBezTo>
                        <a:cubicBezTo>
                          <a:pt x="789026" y="28191"/>
                          <a:pt x="894825" y="15438"/>
                          <a:pt x="1142025" y="0"/>
                        </a:cubicBezTo>
                        <a:cubicBezTo>
                          <a:pt x="1389225" y="-15438"/>
                          <a:pt x="1536556" y="22022"/>
                          <a:pt x="1683331" y="0"/>
                        </a:cubicBezTo>
                        <a:cubicBezTo>
                          <a:pt x="1830106" y="-22022"/>
                          <a:pt x="1976350" y="-23696"/>
                          <a:pt x="2165226" y="0"/>
                        </a:cubicBezTo>
                        <a:cubicBezTo>
                          <a:pt x="2354102" y="23696"/>
                          <a:pt x="2424404" y="-8619"/>
                          <a:pt x="2647120" y="0"/>
                        </a:cubicBezTo>
                        <a:cubicBezTo>
                          <a:pt x="2869836" y="8619"/>
                          <a:pt x="3013187" y="-3818"/>
                          <a:pt x="3129015" y="0"/>
                        </a:cubicBezTo>
                        <a:cubicBezTo>
                          <a:pt x="3244844" y="3818"/>
                          <a:pt x="3609525" y="-14305"/>
                          <a:pt x="3848557" y="0"/>
                        </a:cubicBezTo>
                        <a:cubicBezTo>
                          <a:pt x="4087589" y="14305"/>
                          <a:pt x="4227984" y="3406"/>
                          <a:pt x="4330451" y="0"/>
                        </a:cubicBezTo>
                        <a:cubicBezTo>
                          <a:pt x="4432918" y="-3406"/>
                          <a:pt x="4667963" y="-714"/>
                          <a:pt x="4871758" y="0"/>
                        </a:cubicBezTo>
                        <a:cubicBezTo>
                          <a:pt x="5075553" y="714"/>
                          <a:pt x="5485490" y="-27442"/>
                          <a:pt x="5941168" y="0"/>
                        </a:cubicBezTo>
                        <a:cubicBezTo>
                          <a:pt x="5942648" y="49101"/>
                          <a:pt x="5937947" y="72645"/>
                          <a:pt x="5941168" y="102140"/>
                        </a:cubicBezTo>
                        <a:cubicBezTo>
                          <a:pt x="5725204" y="107522"/>
                          <a:pt x="5592468" y="108516"/>
                          <a:pt x="5399862" y="102140"/>
                        </a:cubicBezTo>
                        <a:cubicBezTo>
                          <a:pt x="5207256" y="95764"/>
                          <a:pt x="5122964" y="84880"/>
                          <a:pt x="4858555" y="102140"/>
                        </a:cubicBezTo>
                        <a:cubicBezTo>
                          <a:pt x="4594146" y="119400"/>
                          <a:pt x="4292411" y="132372"/>
                          <a:pt x="4139014" y="102140"/>
                        </a:cubicBezTo>
                        <a:cubicBezTo>
                          <a:pt x="3985617" y="71908"/>
                          <a:pt x="3686075" y="72689"/>
                          <a:pt x="3419472" y="102140"/>
                        </a:cubicBezTo>
                        <a:cubicBezTo>
                          <a:pt x="3152869" y="131591"/>
                          <a:pt x="3034356" y="101187"/>
                          <a:pt x="2818754" y="102140"/>
                        </a:cubicBezTo>
                        <a:cubicBezTo>
                          <a:pt x="2603152" y="103093"/>
                          <a:pt x="2230611" y="96587"/>
                          <a:pt x="2039801" y="102140"/>
                        </a:cubicBezTo>
                        <a:cubicBezTo>
                          <a:pt x="1848991" y="107693"/>
                          <a:pt x="1721574" y="121765"/>
                          <a:pt x="1498495" y="102140"/>
                        </a:cubicBezTo>
                        <a:cubicBezTo>
                          <a:pt x="1275416" y="82515"/>
                          <a:pt x="1169348" y="75643"/>
                          <a:pt x="897776" y="102140"/>
                        </a:cubicBezTo>
                        <a:cubicBezTo>
                          <a:pt x="626204" y="128637"/>
                          <a:pt x="273485" y="120154"/>
                          <a:pt x="0" y="102140"/>
                        </a:cubicBezTo>
                        <a:cubicBezTo>
                          <a:pt x="-373" y="62806"/>
                          <a:pt x="3781" y="247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dist="38100" dir="2700000">
              <a:srgbClr val="000000">
                <a:alpha val="40000"/>
              </a:srgbClr>
            </a:outerShdw>
            <a:reflection stA="4000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o">
            <a:extLst>
              <a:ext uri="{FF2B5EF4-FFF2-40B4-BE49-F238E27FC236}">
                <a16:creationId xmlns:a16="http://schemas.microsoft.com/office/drawing/2014/main" id="{E84EDF5E-81DC-2FCB-6A0E-B63ADCE44BAE}"/>
              </a:ext>
            </a:extLst>
          </p:cNvPr>
          <p:cNvSpPr txBox="1"/>
          <p:nvPr/>
        </p:nvSpPr>
        <p:spPr>
          <a:xfrm>
            <a:off x="733447" y="2226407"/>
            <a:ext cx="740091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 algn="just"/>
            <a:r>
              <a:rPr lang="pt-BR" sz="2400" dirty="0">
                <a:ea typeface="+mn-lt"/>
                <a:cs typeface="+mn-lt"/>
              </a:rPr>
              <a:t>Aqui estão alguns exemplos de links em diferentes contextos:</a:t>
            </a:r>
            <a:endParaRPr lang="pt-BR" dirty="0">
              <a:ea typeface="+mn-lt"/>
              <a:cs typeface="+mn-lt"/>
            </a:endParaRPr>
          </a:p>
        </p:txBody>
      </p:sp>
      <p:sp>
        <p:nvSpPr>
          <p:cNvPr id="5" name="subtítulo">
            <a:extLst>
              <a:ext uri="{FF2B5EF4-FFF2-40B4-BE49-F238E27FC236}">
                <a16:creationId xmlns:a16="http://schemas.microsoft.com/office/drawing/2014/main" id="{774CE33B-420B-3F15-1528-D5B82EBC88A0}"/>
              </a:ext>
            </a:extLst>
          </p:cNvPr>
          <p:cNvSpPr txBox="1"/>
          <p:nvPr/>
        </p:nvSpPr>
        <p:spPr>
          <a:xfrm>
            <a:off x="1508026" y="1081115"/>
            <a:ext cx="603772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>
                <a:latin typeface="Calibri Light"/>
                <a:ea typeface="+mn-lt"/>
                <a:cs typeface="+mn-lt"/>
              </a:rPr>
              <a:t>Exemplos de Uso</a:t>
            </a:r>
            <a:endParaRPr lang="pt-BR">
              <a:latin typeface="Calibri Light"/>
              <a:cs typeface="Calibri Light"/>
            </a:endParaRPr>
          </a:p>
        </p:txBody>
      </p:sp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841C54AF-FD92-7130-D07A-F750A8116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353" y="3062025"/>
            <a:ext cx="8204490" cy="8305497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6278AB8-4474-7D7B-020C-2F28E2331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16</a:t>
            </a:fld>
            <a:endParaRPr lang="pt-BR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C13426E6-2353-C958-075B-D90DF6ADE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Iniciando com HTML: Dominando os Fundamentos da Linguagem da Web</a:t>
            </a:r>
          </a:p>
        </p:txBody>
      </p:sp>
    </p:spTree>
    <p:extLst>
      <p:ext uri="{BB962C8B-B14F-4D97-AF65-F5344CB8AC3E}">
        <p14:creationId xmlns:p14="http://schemas.microsoft.com/office/powerpoint/2010/main" val="1494640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69F7AA1-3BE5-F78C-19D7-2EB48E850D33}"/>
              </a:ext>
            </a:extLst>
          </p:cNvPr>
          <p:cNvSpPr/>
          <p:nvPr/>
        </p:nvSpPr>
        <p:spPr>
          <a:xfrm>
            <a:off x="669818" y="-7295"/>
            <a:ext cx="102141" cy="1106518"/>
          </a:xfrm>
          <a:prstGeom prst="rect">
            <a:avLst/>
          </a:prstGeom>
          <a:solidFill>
            <a:schemeClr val="accent2"/>
          </a:solidFill>
          <a:ln w="6350">
            <a:noFill/>
            <a:prstDash val="sysDot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5941168"/>
                      <a:gd name="connsiteY0" fmla="*/ 0 h 102140"/>
                      <a:gd name="connsiteX1" fmla="*/ 541306 w 5941168"/>
                      <a:gd name="connsiteY1" fmla="*/ 0 h 102140"/>
                      <a:gd name="connsiteX2" fmla="*/ 1201436 w 5941168"/>
                      <a:gd name="connsiteY2" fmla="*/ 0 h 102140"/>
                      <a:gd name="connsiteX3" fmla="*/ 1861566 w 5941168"/>
                      <a:gd name="connsiteY3" fmla="*/ 0 h 102140"/>
                      <a:gd name="connsiteX4" fmla="*/ 2343461 w 5941168"/>
                      <a:gd name="connsiteY4" fmla="*/ 0 h 102140"/>
                      <a:gd name="connsiteX5" fmla="*/ 3003590 w 5941168"/>
                      <a:gd name="connsiteY5" fmla="*/ 0 h 102140"/>
                      <a:gd name="connsiteX6" fmla="*/ 3544897 w 5941168"/>
                      <a:gd name="connsiteY6" fmla="*/ 0 h 102140"/>
                      <a:gd name="connsiteX7" fmla="*/ 4086203 w 5941168"/>
                      <a:gd name="connsiteY7" fmla="*/ 0 h 102140"/>
                      <a:gd name="connsiteX8" fmla="*/ 4805745 w 5941168"/>
                      <a:gd name="connsiteY8" fmla="*/ 0 h 102140"/>
                      <a:gd name="connsiteX9" fmla="*/ 5287640 w 5941168"/>
                      <a:gd name="connsiteY9" fmla="*/ 0 h 102140"/>
                      <a:gd name="connsiteX10" fmla="*/ 5941168 w 5941168"/>
                      <a:gd name="connsiteY10" fmla="*/ 0 h 102140"/>
                      <a:gd name="connsiteX11" fmla="*/ 5941168 w 5941168"/>
                      <a:gd name="connsiteY11" fmla="*/ 102140 h 102140"/>
                      <a:gd name="connsiteX12" fmla="*/ 5459273 w 5941168"/>
                      <a:gd name="connsiteY12" fmla="*/ 102140 h 102140"/>
                      <a:gd name="connsiteX13" fmla="*/ 4917967 w 5941168"/>
                      <a:gd name="connsiteY13" fmla="*/ 102140 h 102140"/>
                      <a:gd name="connsiteX14" fmla="*/ 4139014 w 5941168"/>
                      <a:gd name="connsiteY14" fmla="*/ 102140 h 102140"/>
                      <a:gd name="connsiteX15" fmla="*/ 3597707 w 5941168"/>
                      <a:gd name="connsiteY15" fmla="*/ 102140 h 102140"/>
                      <a:gd name="connsiteX16" fmla="*/ 2937578 w 5941168"/>
                      <a:gd name="connsiteY16" fmla="*/ 102140 h 102140"/>
                      <a:gd name="connsiteX17" fmla="*/ 2158624 w 5941168"/>
                      <a:gd name="connsiteY17" fmla="*/ 102140 h 102140"/>
                      <a:gd name="connsiteX18" fmla="*/ 1439083 w 5941168"/>
                      <a:gd name="connsiteY18" fmla="*/ 102140 h 102140"/>
                      <a:gd name="connsiteX19" fmla="*/ 838365 w 5941168"/>
                      <a:gd name="connsiteY19" fmla="*/ 102140 h 102140"/>
                      <a:gd name="connsiteX20" fmla="*/ 0 w 5941168"/>
                      <a:gd name="connsiteY20" fmla="*/ 102140 h 102140"/>
                      <a:gd name="connsiteX21" fmla="*/ 0 w 5941168"/>
                      <a:gd name="connsiteY21" fmla="*/ 0 h 102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941168" h="102140" fill="none" extrusionOk="0">
                        <a:moveTo>
                          <a:pt x="0" y="0"/>
                        </a:moveTo>
                        <a:cubicBezTo>
                          <a:pt x="228868" y="-6974"/>
                          <a:pt x="342876" y="-16694"/>
                          <a:pt x="541306" y="0"/>
                        </a:cubicBezTo>
                        <a:cubicBezTo>
                          <a:pt x="739736" y="16694"/>
                          <a:pt x="1035016" y="23168"/>
                          <a:pt x="1201436" y="0"/>
                        </a:cubicBezTo>
                        <a:cubicBezTo>
                          <a:pt x="1367856" y="-23168"/>
                          <a:pt x="1716940" y="-9588"/>
                          <a:pt x="1861566" y="0"/>
                        </a:cubicBezTo>
                        <a:cubicBezTo>
                          <a:pt x="2006192" y="9588"/>
                          <a:pt x="2207763" y="21981"/>
                          <a:pt x="2343461" y="0"/>
                        </a:cubicBezTo>
                        <a:cubicBezTo>
                          <a:pt x="2479159" y="-21981"/>
                          <a:pt x="2750648" y="13416"/>
                          <a:pt x="3003590" y="0"/>
                        </a:cubicBezTo>
                        <a:cubicBezTo>
                          <a:pt x="3256532" y="-13416"/>
                          <a:pt x="3337228" y="-18415"/>
                          <a:pt x="3544897" y="0"/>
                        </a:cubicBezTo>
                        <a:cubicBezTo>
                          <a:pt x="3752566" y="18415"/>
                          <a:pt x="3916496" y="3128"/>
                          <a:pt x="4086203" y="0"/>
                        </a:cubicBezTo>
                        <a:cubicBezTo>
                          <a:pt x="4255910" y="-3128"/>
                          <a:pt x="4621462" y="26283"/>
                          <a:pt x="4805745" y="0"/>
                        </a:cubicBezTo>
                        <a:cubicBezTo>
                          <a:pt x="4990028" y="-26283"/>
                          <a:pt x="5189992" y="-9856"/>
                          <a:pt x="5287640" y="0"/>
                        </a:cubicBezTo>
                        <a:cubicBezTo>
                          <a:pt x="5385289" y="9856"/>
                          <a:pt x="5798122" y="-6700"/>
                          <a:pt x="5941168" y="0"/>
                        </a:cubicBezTo>
                        <a:cubicBezTo>
                          <a:pt x="5945337" y="46630"/>
                          <a:pt x="5943066" y="79462"/>
                          <a:pt x="5941168" y="102140"/>
                        </a:cubicBezTo>
                        <a:cubicBezTo>
                          <a:pt x="5755018" y="95286"/>
                          <a:pt x="5630777" y="103542"/>
                          <a:pt x="5459273" y="102140"/>
                        </a:cubicBezTo>
                        <a:cubicBezTo>
                          <a:pt x="5287769" y="100738"/>
                          <a:pt x="5037230" y="93113"/>
                          <a:pt x="4917967" y="102140"/>
                        </a:cubicBezTo>
                        <a:cubicBezTo>
                          <a:pt x="4798704" y="111167"/>
                          <a:pt x="4439745" y="132052"/>
                          <a:pt x="4139014" y="102140"/>
                        </a:cubicBezTo>
                        <a:cubicBezTo>
                          <a:pt x="3838283" y="72228"/>
                          <a:pt x="3848038" y="92507"/>
                          <a:pt x="3597707" y="102140"/>
                        </a:cubicBezTo>
                        <a:cubicBezTo>
                          <a:pt x="3347376" y="111773"/>
                          <a:pt x="3165976" y="111400"/>
                          <a:pt x="2937578" y="102140"/>
                        </a:cubicBezTo>
                        <a:cubicBezTo>
                          <a:pt x="2709180" y="92880"/>
                          <a:pt x="2375847" y="122129"/>
                          <a:pt x="2158624" y="102140"/>
                        </a:cubicBezTo>
                        <a:cubicBezTo>
                          <a:pt x="1941401" y="82151"/>
                          <a:pt x="1592096" y="68272"/>
                          <a:pt x="1439083" y="102140"/>
                        </a:cubicBezTo>
                        <a:cubicBezTo>
                          <a:pt x="1286070" y="136008"/>
                          <a:pt x="1084033" y="111449"/>
                          <a:pt x="838365" y="102140"/>
                        </a:cubicBezTo>
                        <a:cubicBezTo>
                          <a:pt x="592697" y="92831"/>
                          <a:pt x="278192" y="69898"/>
                          <a:pt x="0" y="102140"/>
                        </a:cubicBezTo>
                        <a:cubicBezTo>
                          <a:pt x="-2185" y="66540"/>
                          <a:pt x="-2413" y="22193"/>
                          <a:pt x="0" y="0"/>
                        </a:cubicBezTo>
                        <a:close/>
                      </a:path>
                      <a:path w="5941168" h="102140" stroke="0" extrusionOk="0">
                        <a:moveTo>
                          <a:pt x="0" y="0"/>
                        </a:moveTo>
                        <a:cubicBezTo>
                          <a:pt x="151438" y="-14394"/>
                          <a:pt x="412410" y="-28191"/>
                          <a:pt x="600718" y="0"/>
                        </a:cubicBezTo>
                        <a:cubicBezTo>
                          <a:pt x="789026" y="28191"/>
                          <a:pt x="894825" y="15438"/>
                          <a:pt x="1142025" y="0"/>
                        </a:cubicBezTo>
                        <a:cubicBezTo>
                          <a:pt x="1389225" y="-15438"/>
                          <a:pt x="1536556" y="22022"/>
                          <a:pt x="1683331" y="0"/>
                        </a:cubicBezTo>
                        <a:cubicBezTo>
                          <a:pt x="1830106" y="-22022"/>
                          <a:pt x="1976350" y="-23696"/>
                          <a:pt x="2165226" y="0"/>
                        </a:cubicBezTo>
                        <a:cubicBezTo>
                          <a:pt x="2354102" y="23696"/>
                          <a:pt x="2424404" y="-8619"/>
                          <a:pt x="2647120" y="0"/>
                        </a:cubicBezTo>
                        <a:cubicBezTo>
                          <a:pt x="2869836" y="8619"/>
                          <a:pt x="3013187" y="-3818"/>
                          <a:pt x="3129015" y="0"/>
                        </a:cubicBezTo>
                        <a:cubicBezTo>
                          <a:pt x="3244844" y="3818"/>
                          <a:pt x="3609525" y="-14305"/>
                          <a:pt x="3848557" y="0"/>
                        </a:cubicBezTo>
                        <a:cubicBezTo>
                          <a:pt x="4087589" y="14305"/>
                          <a:pt x="4227984" y="3406"/>
                          <a:pt x="4330451" y="0"/>
                        </a:cubicBezTo>
                        <a:cubicBezTo>
                          <a:pt x="4432918" y="-3406"/>
                          <a:pt x="4667963" y="-714"/>
                          <a:pt x="4871758" y="0"/>
                        </a:cubicBezTo>
                        <a:cubicBezTo>
                          <a:pt x="5075553" y="714"/>
                          <a:pt x="5485490" y="-27442"/>
                          <a:pt x="5941168" y="0"/>
                        </a:cubicBezTo>
                        <a:cubicBezTo>
                          <a:pt x="5942648" y="49101"/>
                          <a:pt x="5937947" y="72645"/>
                          <a:pt x="5941168" y="102140"/>
                        </a:cubicBezTo>
                        <a:cubicBezTo>
                          <a:pt x="5725204" y="107522"/>
                          <a:pt x="5592468" y="108516"/>
                          <a:pt x="5399862" y="102140"/>
                        </a:cubicBezTo>
                        <a:cubicBezTo>
                          <a:pt x="5207256" y="95764"/>
                          <a:pt x="5122964" y="84880"/>
                          <a:pt x="4858555" y="102140"/>
                        </a:cubicBezTo>
                        <a:cubicBezTo>
                          <a:pt x="4594146" y="119400"/>
                          <a:pt x="4292411" y="132372"/>
                          <a:pt x="4139014" y="102140"/>
                        </a:cubicBezTo>
                        <a:cubicBezTo>
                          <a:pt x="3985617" y="71908"/>
                          <a:pt x="3686075" y="72689"/>
                          <a:pt x="3419472" y="102140"/>
                        </a:cubicBezTo>
                        <a:cubicBezTo>
                          <a:pt x="3152869" y="131591"/>
                          <a:pt x="3034356" y="101187"/>
                          <a:pt x="2818754" y="102140"/>
                        </a:cubicBezTo>
                        <a:cubicBezTo>
                          <a:pt x="2603152" y="103093"/>
                          <a:pt x="2230611" y="96587"/>
                          <a:pt x="2039801" y="102140"/>
                        </a:cubicBezTo>
                        <a:cubicBezTo>
                          <a:pt x="1848991" y="107693"/>
                          <a:pt x="1721574" y="121765"/>
                          <a:pt x="1498495" y="102140"/>
                        </a:cubicBezTo>
                        <a:cubicBezTo>
                          <a:pt x="1275416" y="82515"/>
                          <a:pt x="1169348" y="75643"/>
                          <a:pt x="897776" y="102140"/>
                        </a:cubicBezTo>
                        <a:cubicBezTo>
                          <a:pt x="626204" y="128637"/>
                          <a:pt x="273485" y="120154"/>
                          <a:pt x="0" y="102140"/>
                        </a:cubicBezTo>
                        <a:cubicBezTo>
                          <a:pt x="-373" y="62806"/>
                          <a:pt x="3781" y="247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dist="38100" dir="2700000">
              <a:srgbClr val="000000">
                <a:alpha val="40000"/>
              </a:srgbClr>
            </a:outerShdw>
            <a:reflection stA="4000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Texto&#10;&#10;Descrição gerada automaticamente">
            <a:extLst>
              <a:ext uri="{FF2B5EF4-FFF2-40B4-BE49-F238E27FC236}">
                <a16:creationId xmlns:a16="http://schemas.microsoft.com/office/drawing/2014/main" id="{B06992CC-4923-8011-B539-9EA8C7085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853" y="1936657"/>
            <a:ext cx="8222993" cy="6171870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A8F14C0-37BD-EEA5-F2FA-932205F1B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17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796CFD4-AEAD-5F4F-6BCF-C0A763289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Iniciando com HTML: Dominando os Fundamentos da Linguagem da Web</a:t>
            </a:r>
          </a:p>
        </p:txBody>
      </p:sp>
    </p:spTree>
    <p:extLst>
      <p:ext uri="{BB962C8B-B14F-4D97-AF65-F5344CB8AC3E}">
        <p14:creationId xmlns:p14="http://schemas.microsoft.com/office/powerpoint/2010/main" val="4189823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69F7AA1-3BE5-F78C-19D7-2EB48E850D33}"/>
              </a:ext>
            </a:extLst>
          </p:cNvPr>
          <p:cNvSpPr/>
          <p:nvPr/>
        </p:nvSpPr>
        <p:spPr>
          <a:xfrm>
            <a:off x="669818" y="-7295"/>
            <a:ext cx="102141" cy="1106518"/>
          </a:xfrm>
          <a:prstGeom prst="rect">
            <a:avLst/>
          </a:prstGeom>
          <a:solidFill>
            <a:schemeClr val="accent2"/>
          </a:solidFill>
          <a:ln w="6350">
            <a:noFill/>
            <a:prstDash val="sysDot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5941168"/>
                      <a:gd name="connsiteY0" fmla="*/ 0 h 102140"/>
                      <a:gd name="connsiteX1" fmla="*/ 541306 w 5941168"/>
                      <a:gd name="connsiteY1" fmla="*/ 0 h 102140"/>
                      <a:gd name="connsiteX2" fmla="*/ 1201436 w 5941168"/>
                      <a:gd name="connsiteY2" fmla="*/ 0 h 102140"/>
                      <a:gd name="connsiteX3" fmla="*/ 1861566 w 5941168"/>
                      <a:gd name="connsiteY3" fmla="*/ 0 h 102140"/>
                      <a:gd name="connsiteX4" fmla="*/ 2343461 w 5941168"/>
                      <a:gd name="connsiteY4" fmla="*/ 0 h 102140"/>
                      <a:gd name="connsiteX5" fmla="*/ 3003590 w 5941168"/>
                      <a:gd name="connsiteY5" fmla="*/ 0 h 102140"/>
                      <a:gd name="connsiteX6" fmla="*/ 3544897 w 5941168"/>
                      <a:gd name="connsiteY6" fmla="*/ 0 h 102140"/>
                      <a:gd name="connsiteX7" fmla="*/ 4086203 w 5941168"/>
                      <a:gd name="connsiteY7" fmla="*/ 0 h 102140"/>
                      <a:gd name="connsiteX8" fmla="*/ 4805745 w 5941168"/>
                      <a:gd name="connsiteY8" fmla="*/ 0 h 102140"/>
                      <a:gd name="connsiteX9" fmla="*/ 5287640 w 5941168"/>
                      <a:gd name="connsiteY9" fmla="*/ 0 h 102140"/>
                      <a:gd name="connsiteX10" fmla="*/ 5941168 w 5941168"/>
                      <a:gd name="connsiteY10" fmla="*/ 0 h 102140"/>
                      <a:gd name="connsiteX11" fmla="*/ 5941168 w 5941168"/>
                      <a:gd name="connsiteY11" fmla="*/ 102140 h 102140"/>
                      <a:gd name="connsiteX12" fmla="*/ 5459273 w 5941168"/>
                      <a:gd name="connsiteY12" fmla="*/ 102140 h 102140"/>
                      <a:gd name="connsiteX13" fmla="*/ 4917967 w 5941168"/>
                      <a:gd name="connsiteY13" fmla="*/ 102140 h 102140"/>
                      <a:gd name="connsiteX14" fmla="*/ 4139014 w 5941168"/>
                      <a:gd name="connsiteY14" fmla="*/ 102140 h 102140"/>
                      <a:gd name="connsiteX15" fmla="*/ 3597707 w 5941168"/>
                      <a:gd name="connsiteY15" fmla="*/ 102140 h 102140"/>
                      <a:gd name="connsiteX16" fmla="*/ 2937578 w 5941168"/>
                      <a:gd name="connsiteY16" fmla="*/ 102140 h 102140"/>
                      <a:gd name="connsiteX17" fmla="*/ 2158624 w 5941168"/>
                      <a:gd name="connsiteY17" fmla="*/ 102140 h 102140"/>
                      <a:gd name="connsiteX18" fmla="*/ 1439083 w 5941168"/>
                      <a:gd name="connsiteY18" fmla="*/ 102140 h 102140"/>
                      <a:gd name="connsiteX19" fmla="*/ 838365 w 5941168"/>
                      <a:gd name="connsiteY19" fmla="*/ 102140 h 102140"/>
                      <a:gd name="connsiteX20" fmla="*/ 0 w 5941168"/>
                      <a:gd name="connsiteY20" fmla="*/ 102140 h 102140"/>
                      <a:gd name="connsiteX21" fmla="*/ 0 w 5941168"/>
                      <a:gd name="connsiteY21" fmla="*/ 0 h 102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941168" h="102140" fill="none" extrusionOk="0">
                        <a:moveTo>
                          <a:pt x="0" y="0"/>
                        </a:moveTo>
                        <a:cubicBezTo>
                          <a:pt x="228868" y="-6974"/>
                          <a:pt x="342876" y="-16694"/>
                          <a:pt x="541306" y="0"/>
                        </a:cubicBezTo>
                        <a:cubicBezTo>
                          <a:pt x="739736" y="16694"/>
                          <a:pt x="1035016" y="23168"/>
                          <a:pt x="1201436" y="0"/>
                        </a:cubicBezTo>
                        <a:cubicBezTo>
                          <a:pt x="1367856" y="-23168"/>
                          <a:pt x="1716940" y="-9588"/>
                          <a:pt x="1861566" y="0"/>
                        </a:cubicBezTo>
                        <a:cubicBezTo>
                          <a:pt x="2006192" y="9588"/>
                          <a:pt x="2207763" y="21981"/>
                          <a:pt x="2343461" y="0"/>
                        </a:cubicBezTo>
                        <a:cubicBezTo>
                          <a:pt x="2479159" y="-21981"/>
                          <a:pt x="2750648" y="13416"/>
                          <a:pt x="3003590" y="0"/>
                        </a:cubicBezTo>
                        <a:cubicBezTo>
                          <a:pt x="3256532" y="-13416"/>
                          <a:pt x="3337228" y="-18415"/>
                          <a:pt x="3544897" y="0"/>
                        </a:cubicBezTo>
                        <a:cubicBezTo>
                          <a:pt x="3752566" y="18415"/>
                          <a:pt x="3916496" y="3128"/>
                          <a:pt x="4086203" y="0"/>
                        </a:cubicBezTo>
                        <a:cubicBezTo>
                          <a:pt x="4255910" y="-3128"/>
                          <a:pt x="4621462" y="26283"/>
                          <a:pt x="4805745" y="0"/>
                        </a:cubicBezTo>
                        <a:cubicBezTo>
                          <a:pt x="4990028" y="-26283"/>
                          <a:pt x="5189992" y="-9856"/>
                          <a:pt x="5287640" y="0"/>
                        </a:cubicBezTo>
                        <a:cubicBezTo>
                          <a:pt x="5385289" y="9856"/>
                          <a:pt x="5798122" y="-6700"/>
                          <a:pt x="5941168" y="0"/>
                        </a:cubicBezTo>
                        <a:cubicBezTo>
                          <a:pt x="5945337" y="46630"/>
                          <a:pt x="5943066" y="79462"/>
                          <a:pt x="5941168" y="102140"/>
                        </a:cubicBezTo>
                        <a:cubicBezTo>
                          <a:pt x="5755018" y="95286"/>
                          <a:pt x="5630777" y="103542"/>
                          <a:pt x="5459273" y="102140"/>
                        </a:cubicBezTo>
                        <a:cubicBezTo>
                          <a:pt x="5287769" y="100738"/>
                          <a:pt x="5037230" y="93113"/>
                          <a:pt x="4917967" y="102140"/>
                        </a:cubicBezTo>
                        <a:cubicBezTo>
                          <a:pt x="4798704" y="111167"/>
                          <a:pt x="4439745" y="132052"/>
                          <a:pt x="4139014" y="102140"/>
                        </a:cubicBezTo>
                        <a:cubicBezTo>
                          <a:pt x="3838283" y="72228"/>
                          <a:pt x="3848038" y="92507"/>
                          <a:pt x="3597707" y="102140"/>
                        </a:cubicBezTo>
                        <a:cubicBezTo>
                          <a:pt x="3347376" y="111773"/>
                          <a:pt x="3165976" y="111400"/>
                          <a:pt x="2937578" y="102140"/>
                        </a:cubicBezTo>
                        <a:cubicBezTo>
                          <a:pt x="2709180" y="92880"/>
                          <a:pt x="2375847" y="122129"/>
                          <a:pt x="2158624" y="102140"/>
                        </a:cubicBezTo>
                        <a:cubicBezTo>
                          <a:pt x="1941401" y="82151"/>
                          <a:pt x="1592096" y="68272"/>
                          <a:pt x="1439083" y="102140"/>
                        </a:cubicBezTo>
                        <a:cubicBezTo>
                          <a:pt x="1286070" y="136008"/>
                          <a:pt x="1084033" y="111449"/>
                          <a:pt x="838365" y="102140"/>
                        </a:cubicBezTo>
                        <a:cubicBezTo>
                          <a:pt x="592697" y="92831"/>
                          <a:pt x="278192" y="69898"/>
                          <a:pt x="0" y="102140"/>
                        </a:cubicBezTo>
                        <a:cubicBezTo>
                          <a:pt x="-2185" y="66540"/>
                          <a:pt x="-2413" y="22193"/>
                          <a:pt x="0" y="0"/>
                        </a:cubicBezTo>
                        <a:close/>
                      </a:path>
                      <a:path w="5941168" h="102140" stroke="0" extrusionOk="0">
                        <a:moveTo>
                          <a:pt x="0" y="0"/>
                        </a:moveTo>
                        <a:cubicBezTo>
                          <a:pt x="151438" y="-14394"/>
                          <a:pt x="412410" y="-28191"/>
                          <a:pt x="600718" y="0"/>
                        </a:cubicBezTo>
                        <a:cubicBezTo>
                          <a:pt x="789026" y="28191"/>
                          <a:pt x="894825" y="15438"/>
                          <a:pt x="1142025" y="0"/>
                        </a:cubicBezTo>
                        <a:cubicBezTo>
                          <a:pt x="1389225" y="-15438"/>
                          <a:pt x="1536556" y="22022"/>
                          <a:pt x="1683331" y="0"/>
                        </a:cubicBezTo>
                        <a:cubicBezTo>
                          <a:pt x="1830106" y="-22022"/>
                          <a:pt x="1976350" y="-23696"/>
                          <a:pt x="2165226" y="0"/>
                        </a:cubicBezTo>
                        <a:cubicBezTo>
                          <a:pt x="2354102" y="23696"/>
                          <a:pt x="2424404" y="-8619"/>
                          <a:pt x="2647120" y="0"/>
                        </a:cubicBezTo>
                        <a:cubicBezTo>
                          <a:pt x="2869836" y="8619"/>
                          <a:pt x="3013187" y="-3818"/>
                          <a:pt x="3129015" y="0"/>
                        </a:cubicBezTo>
                        <a:cubicBezTo>
                          <a:pt x="3244844" y="3818"/>
                          <a:pt x="3609525" y="-14305"/>
                          <a:pt x="3848557" y="0"/>
                        </a:cubicBezTo>
                        <a:cubicBezTo>
                          <a:pt x="4087589" y="14305"/>
                          <a:pt x="4227984" y="3406"/>
                          <a:pt x="4330451" y="0"/>
                        </a:cubicBezTo>
                        <a:cubicBezTo>
                          <a:pt x="4432918" y="-3406"/>
                          <a:pt x="4667963" y="-714"/>
                          <a:pt x="4871758" y="0"/>
                        </a:cubicBezTo>
                        <a:cubicBezTo>
                          <a:pt x="5075553" y="714"/>
                          <a:pt x="5485490" y="-27442"/>
                          <a:pt x="5941168" y="0"/>
                        </a:cubicBezTo>
                        <a:cubicBezTo>
                          <a:pt x="5942648" y="49101"/>
                          <a:pt x="5937947" y="72645"/>
                          <a:pt x="5941168" y="102140"/>
                        </a:cubicBezTo>
                        <a:cubicBezTo>
                          <a:pt x="5725204" y="107522"/>
                          <a:pt x="5592468" y="108516"/>
                          <a:pt x="5399862" y="102140"/>
                        </a:cubicBezTo>
                        <a:cubicBezTo>
                          <a:pt x="5207256" y="95764"/>
                          <a:pt x="5122964" y="84880"/>
                          <a:pt x="4858555" y="102140"/>
                        </a:cubicBezTo>
                        <a:cubicBezTo>
                          <a:pt x="4594146" y="119400"/>
                          <a:pt x="4292411" y="132372"/>
                          <a:pt x="4139014" y="102140"/>
                        </a:cubicBezTo>
                        <a:cubicBezTo>
                          <a:pt x="3985617" y="71908"/>
                          <a:pt x="3686075" y="72689"/>
                          <a:pt x="3419472" y="102140"/>
                        </a:cubicBezTo>
                        <a:cubicBezTo>
                          <a:pt x="3152869" y="131591"/>
                          <a:pt x="3034356" y="101187"/>
                          <a:pt x="2818754" y="102140"/>
                        </a:cubicBezTo>
                        <a:cubicBezTo>
                          <a:pt x="2603152" y="103093"/>
                          <a:pt x="2230611" y="96587"/>
                          <a:pt x="2039801" y="102140"/>
                        </a:cubicBezTo>
                        <a:cubicBezTo>
                          <a:pt x="1848991" y="107693"/>
                          <a:pt x="1721574" y="121765"/>
                          <a:pt x="1498495" y="102140"/>
                        </a:cubicBezTo>
                        <a:cubicBezTo>
                          <a:pt x="1275416" y="82515"/>
                          <a:pt x="1169348" y="75643"/>
                          <a:pt x="897776" y="102140"/>
                        </a:cubicBezTo>
                        <a:cubicBezTo>
                          <a:pt x="626204" y="128637"/>
                          <a:pt x="273485" y="120154"/>
                          <a:pt x="0" y="102140"/>
                        </a:cubicBezTo>
                        <a:cubicBezTo>
                          <a:pt x="-373" y="62806"/>
                          <a:pt x="3781" y="247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dist="38100" dir="2700000">
              <a:srgbClr val="000000">
                <a:alpha val="40000"/>
              </a:srgbClr>
            </a:outerShdw>
            <a:reflection stA="4000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">
            <a:extLst>
              <a:ext uri="{FF2B5EF4-FFF2-40B4-BE49-F238E27FC236}">
                <a16:creationId xmlns:a16="http://schemas.microsoft.com/office/drawing/2014/main" id="{9B182642-FB1F-E309-CA5C-AE29980C5306}"/>
              </a:ext>
            </a:extLst>
          </p:cNvPr>
          <p:cNvSpPr txBox="1"/>
          <p:nvPr/>
        </p:nvSpPr>
        <p:spPr>
          <a:xfrm>
            <a:off x="1623921" y="535067"/>
            <a:ext cx="526586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000" dirty="0">
                <a:latin typeface="Impact"/>
                <a:ea typeface="+mn-lt"/>
                <a:cs typeface="+mn-lt"/>
              </a:rPr>
              <a:t>Imagens: </a:t>
            </a:r>
            <a:r>
              <a:rPr lang="pt-BR" sz="4000" dirty="0">
                <a:latin typeface="Impact"/>
              </a:rPr>
              <a:t>&lt;</a:t>
            </a:r>
            <a:r>
              <a:rPr lang="pt-BR" sz="4000" dirty="0" err="1">
                <a:latin typeface="Impact"/>
              </a:rPr>
              <a:t>img</a:t>
            </a:r>
            <a:r>
              <a:rPr lang="pt-BR" sz="4000" dirty="0">
                <a:latin typeface="Impact"/>
              </a:rPr>
              <a:t>&gt;</a:t>
            </a:r>
            <a:endParaRPr lang="pt-BR" dirty="0"/>
          </a:p>
        </p:txBody>
      </p:sp>
      <p:sp>
        <p:nvSpPr>
          <p:cNvPr id="13" name="texto">
            <a:extLst>
              <a:ext uri="{FF2B5EF4-FFF2-40B4-BE49-F238E27FC236}">
                <a16:creationId xmlns:a16="http://schemas.microsoft.com/office/drawing/2014/main" id="{93DC4A38-DCFB-0AE7-C907-6331C0F539B0}"/>
              </a:ext>
            </a:extLst>
          </p:cNvPr>
          <p:cNvSpPr txBox="1"/>
          <p:nvPr/>
        </p:nvSpPr>
        <p:spPr>
          <a:xfrm>
            <a:off x="1306929" y="1667094"/>
            <a:ext cx="740091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400" dirty="0">
                <a:latin typeface="Calibri"/>
                <a:ea typeface="+mn-lt"/>
                <a:cs typeface="Calibri"/>
              </a:rPr>
              <a:t> As imagens são essenciais para tornar o conteúdo web visualmente atraente e informativo. O elemento &lt;</a:t>
            </a:r>
            <a:r>
              <a:rPr lang="pt-BR" sz="2400" dirty="0" err="1">
                <a:latin typeface="Calibri"/>
                <a:ea typeface="+mn-lt"/>
                <a:cs typeface="Calibri"/>
              </a:rPr>
              <a:t>img</a:t>
            </a:r>
            <a:r>
              <a:rPr lang="pt-BR" sz="2400" dirty="0">
                <a:latin typeface="Calibri"/>
                <a:ea typeface="+mn-lt"/>
                <a:cs typeface="Calibri"/>
              </a:rPr>
              <a:t>&gt; é usado para incorporar imagens em uma página HTML.</a:t>
            </a:r>
            <a:endParaRPr lang="pt-BR" dirty="0">
              <a:latin typeface="Aptos"/>
              <a:ea typeface="+mn-lt"/>
              <a:cs typeface="Calibri"/>
            </a:endParaRPr>
          </a:p>
        </p:txBody>
      </p:sp>
      <p:sp>
        <p:nvSpPr>
          <p:cNvPr id="5" name="subtítulo">
            <a:extLst>
              <a:ext uri="{FF2B5EF4-FFF2-40B4-BE49-F238E27FC236}">
                <a16:creationId xmlns:a16="http://schemas.microsoft.com/office/drawing/2014/main" id="{B3B5B300-52CF-0A66-7D2F-0B8A8BAD22BE}"/>
              </a:ext>
            </a:extLst>
          </p:cNvPr>
          <p:cNvSpPr txBox="1"/>
          <p:nvPr/>
        </p:nvSpPr>
        <p:spPr>
          <a:xfrm>
            <a:off x="1619022" y="3208548"/>
            <a:ext cx="603772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>
                <a:latin typeface="Calibri Light"/>
                <a:ea typeface="+mn-lt"/>
                <a:cs typeface="+mn-lt"/>
              </a:rPr>
              <a:t>Estrutura dos Links</a:t>
            </a:r>
            <a:endParaRPr lang="pt-BR" dirty="0">
              <a:latin typeface="Calibri Light"/>
            </a:endParaRPr>
          </a:p>
        </p:txBody>
      </p:sp>
      <p:sp>
        <p:nvSpPr>
          <p:cNvPr id="8" name="texto">
            <a:extLst>
              <a:ext uri="{FF2B5EF4-FFF2-40B4-BE49-F238E27FC236}">
                <a16:creationId xmlns:a16="http://schemas.microsoft.com/office/drawing/2014/main" id="{A731BDB1-9959-A6CB-A930-801EE3E05DA8}"/>
              </a:ext>
            </a:extLst>
          </p:cNvPr>
          <p:cNvSpPr txBox="1"/>
          <p:nvPr/>
        </p:nvSpPr>
        <p:spPr>
          <a:xfrm>
            <a:off x="1306929" y="4242844"/>
            <a:ext cx="740091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400">
                <a:latin typeface="Calibri"/>
                <a:ea typeface="+mn-lt"/>
                <a:cs typeface="Calibri"/>
              </a:rPr>
              <a:t> </a:t>
            </a:r>
            <a:r>
              <a:rPr lang="pt-BR" sz="2400" dirty="0">
                <a:latin typeface="Calibri"/>
                <a:ea typeface="+mn-lt"/>
                <a:cs typeface="Calibri"/>
              </a:rPr>
              <a:t>A </a:t>
            </a:r>
            <a:r>
              <a:rPr lang="pt-BR" sz="2400" err="1">
                <a:latin typeface="Calibri"/>
                <a:ea typeface="+mn-lt"/>
                <a:cs typeface="Calibri"/>
              </a:rPr>
              <a:t>tag</a:t>
            </a:r>
            <a:r>
              <a:rPr lang="pt-BR" sz="2400" dirty="0">
                <a:latin typeface="Calibri"/>
                <a:ea typeface="+mn-lt"/>
                <a:cs typeface="Calibri"/>
              </a:rPr>
              <a:t> &lt;</a:t>
            </a:r>
            <a:r>
              <a:rPr lang="pt-BR" sz="2400" err="1">
                <a:latin typeface="Calibri"/>
                <a:ea typeface="+mn-lt"/>
                <a:cs typeface="Calibri"/>
              </a:rPr>
              <a:t>img</a:t>
            </a:r>
            <a:r>
              <a:rPr lang="pt-BR" sz="2400" dirty="0">
                <a:latin typeface="Calibri"/>
                <a:ea typeface="+mn-lt"/>
                <a:cs typeface="Calibri"/>
              </a:rPr>
              <a:t>&gt; é uma </a:t>
            </a:r>
            <a:r>
              <a:rPr lang="pt-BR" sz="2400" err="1">
                <a:latin typeface="Calibri"/>
                <a:ea typeface="+mn-lt"/>
                <a:cs typeface="Calibri"/>
              </a:rPr>
              <a:t>tag</a:t>
            </a:r>
            <a:r>
              <a:rPr lang="pt-BR" sz="2400" dirty="0">
                <a:latin typeface="Calibri"/>
                <a:ea typeface="+mn-lt"/>
                <a:cs typeface="Calibri"/>
              </a:rPr>
              <a:t> autossuficiente que não requer uma </a:t>
            </a:r>
            <a:r>
              <a:rPr lang="pt-BR" sz="2400" err="1">
                <a:latin typeface="Calibri"/>
                <a:ea typeface="+mn-lt"/>
                <a:cs typeface="Calibri"/>
              </a:rPr>
              <a:t>tag</a:t>
            </a:r>
            <a:r>
              <a:rPr lang="pt-BR" sz="2400" dirty="0">
                <a:latin typeface="Calibri"/>
                <a:ea typeface="+mn-lt"/>
                <a:cs typeface="Calibri"/>
              </a:rPr>
              <a:t> de fechamento. Ela utiliza os atributos </a:t>
            </a:r>
            <a:r>
              <a:rPr lang="pt-BR" sz="2400" err="1">
                <a:latin typeface="Calibri"/>
                <a:ea typeface="+mn-lt"/>
                <a:cs typeface="Calibri"/>
              </a:rPr>
              <a:t>src</a:t>
            </a:r>
            <a:r>
              <a:rPr lang="pt-BR" sz="2400" dirty="0">
                <a:latin typeface="Calibri"/>
                <a:ea typeface="+mn-lt"/>
                <a:cs typeface="Calibri"/>
              </a:rPr>
              <a:t> (</a:t>
            </a:r>
            <a:r>
              <a:rPr lang="pt-BR" sz="2400" err="1">
                <a:latin typeface="Calibri"/>
                <a:ea typeface="+mn-lt"/>
                <a:cs typeface="Calibri"/>
              </a:rPr>
              <a:t>source</a:t>
            </a:r>
            <a:r>
              <a:rPr lang="pt-BR" sz="2400" dirty="0">
                <a:latin typeface="Calibri"/>
                <a:ea typeface="+mn-lt"/>
                <a:cs typeface="Calibri"/>
              </a:rPr>
              <a:t>) e </a:t>
            </a:r>
            <a:r>
              <a:rPr lang="pt-BR" sz="2400" err="1">
                <a:latin typeface="Calibri"/>
                <a:ea typeface="+mn-lt"/>
                <a:cs typeface="Calibri"/>
              </a:rPr>
              <a:t>alt</a:t>
            </a:r>
            <a:r>
              <a:rPr lang="pt-BR" sz="2400" dirty="0">
                <a:latin typeface="Calibri"/>
                <a:ea typeface="+mn-lt"/>
                <a:cs typeface="Calibri"/>
              </a:rPr>
              <a:t> (</a:t>
            </a:r>
            <a:r>
              <a:rPr lang="pt-BR" sz="2400" err="1">
                <a:latin typeface="Calibri"/>
                <a:ea typeface="+mn-lt"/>
                <a:cs typeface="Calibri"/>
              </a:rPr>
              <a:t>alternative</a:t>
            </a:r>
            <a:r>
              <a:rPr lang="pt-BR" sz="2400" dirty="0">
                <a:latin typeface="Calibri"/>
                <a:ea typeface="+mn-lt"/>
                <a:cs typeface="Calibri"/>
              </a:rPr>
              <a:t> </a:t>
            </a:r>
            <a:r>
              <a:rPr lang="pt-BR" sz="2400" err="1">
                <a:latin typeface="Calibri"/>
                <a:ea typeface="+mn-lt"/>
                <a:cs typeface="Calibri"/>
              </a:rPr>
              <a:t>text</a:t>
            </a:r>
            <a:r>
              <a:rPr lang="pt-BR" sz="2400" dirty="0">
                <a:latin typeface="Calibri"/>
                <a:ea typeface="+mn-lt"/>
                <a:cs typeface="Calibri"/>
              </a:rPr>
              <a:t>):</a:t>
            </a:r>
            <a:endParaRPr lang="pt-BR" dirty="0"/>
          </a:p>
          <a:p>
            <a:pPr algn="just"/>
            <a:endParaRPr lang="pt-BR" sz="2400" dirty="0">
              <a:latin typeface="Calibri"/>
              <a:cs typeface="Calibri"/>
            </a:endParaRPr>
          </a:p>
        </p:txBody>
      </p:sp>
      <p:pic>
        <p:nvPicPr>
          <p:cNvPr id="2" name="Imagem 1" descr="Texto&#10;&#10;Descrição gerada automaticamente">
            <a:extLst>
              <a:ext uri="{FF2B5EF4-FFF2-40B4-BE49-F238E27FC236}">
                <a16:creationId xmlns:a16="http://schemas.microsoft.com/office/drawing/2014/main" id="{B3982D52-1E25-F9AA-89BA-716688804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56" y="5810692"/>
            <a:ext cx="8518985" cy="2956159"/>
          </a:xfrm>
          <a:prstGeom prst="rect">
            <a:avLst/>
          </a:prstGeom>
        </p:spPr>
      </p:pic>
      <p:sp>
        <p:nvSpPr>
          <p:cNvPr id="6" name="subtítulo">
            <a:extLst>
              <a:ext uri="{FF2B5EF4-FFF2-40B4-BE49-F238E27FC236}">
                <a16:creationId xmlns:a16="http://schemas.microsoft.com/office/drawing/2014/main" id="{2B235178-7218-C67D-5802-22BBC8E8A250}"/>
              </a:ext>
            </a:extLst>
          </p:cNvPr>
          <p:cNvSpPr txBox="1"/>
          <p:nvPr/>
        </p:nvSpPr>
        <p:spPr>
          <a:xfrm>
            <a:off x="1619022" y="8924869"/>
            <a:ext cx="603772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>
                <a:latin typeface="Calibri Light"/>
                <a:ea typeface="+mn-lt"/>
                <a:cs typeface="Calibri Light"/>
              </a:rPr>
              <a:t>Atributos Importantes</a:t>
            </a:r>
            <a:endParaRPr lang="pt-BR" dirty="0"/>
          </a:p>
        </p:txBody>
      </p:sp>
      <p:sp>
        <p:nvSpPr>
          <p:cNvPr id="10" name="texto">
            <a:extLst>
              <a:ext uri="{FF2B5EF4-FFF2-40B4-BE49-F238E27FC236}">
                <a16:creationId xmlns:a16="http://schemas.microsoft.com/office/drawing/2014/main" id="{AB44AF5C-0E0B-0574-AAA5-5E99CD4291A4}"/>
              </a:ext>
            </a:extLst>
          </p:cNvPr>
          <p:cNvSpPr txBox="1"/>
          <p:nvPr/>
        </p:nvSpPr>
        <p:spPr>
          <a:xfrm>
            <a:off x="1306929" y="9829669"/>
            <a:ext cx="7400918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pt-BR" sz="2400" dirty="0" err="1">
                <a:latin typeface="Calibri"/>
                <a:ea typeface="+mn-lt"/>
                <a:cs typeface="Calibri"/>
              </a:rPr>
              <a:t>src</a:t>
            </a:r>
            <a:r>
              <a:rPr lang="pt-BR" sz="2400" dirty="0">
                <a:latin typeface="Calibri"/>
                <a:ea typeface="+mn-lt"/>
                <a:cs typeface="Calibri"/>
              </a:rPr>
              <a:t>: Especifica o caminho da imagem.</a:t>
            </a:r>
            <a:endParaRPr lang="pt-BR" dirty="0">
              <a:latin typeface="Aptos"/>
              <a:ea typeface="+mn-lt"/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 dirty="0" err="1">
                <a:latin typeface="Calibri"/>
                <a:ea typeface="+mn-lt"/>
                <a:cs typeface="Calibri"/>
              </a:rPr>
              <a:t>alt</a:t>
            </a:r>
            <a:r>
              <a:rPr lang="pt-BR" sz="2400" dirty="0">
                <a:latin typeface="Calibri"/>
                <a:ea typeface="+mn-lt"/>
                <a:cs typeface="Calibri"/>
              </a:rPr>
              <a:t>: Fornece um texto alternativo que descreve a imagem, importante para acessibilidade e quando a imagem não pode ser carregada.</a:t>
            </a:r>
            <a:endParaRPr lang="pt-BR" dirty="0"/>
          </a:p>
          <a:p>
            <a:pPr marL="342900" indent="-342900" algn="just">
              <a:buFont typeface="Arial"/>
              <a:buChar char="•"/>
            </a:pPr>
            <a:r>
              <a:rPr lang="pt-BR" sz="2400" dirty="0" err="1">
                <a:latin typeface="Calibri"/>
                <a:ea typeface="+mn-lt"/>
                <a:cs typeface="Calibri"/>
              </a:rPr>
              <a:t>width</a:t>
            </a:r>
            <a:r>
              <a:rPr lang="pt-BR" sz="2400" dirty="0">
                <a:latin typeface="Calibri"/>
                <a:ea typeface="+mn-lt"/>
                <a:cs typeface="Calibri"/>
              </a:rPr>
              <a:t> e </a:t>
            </a:r>
            <a:r>
              <a:rPr lang="pt-BR" sz="2400" dirty="0" err="1">
                <a:latin typeface="Calibri"/>
                <a:ea typeface="+mn-lt"/>
                <a:cs typeface="Calibri"/>
              </a:rPr>
              <a:t>height</a:t>
            </a:r>
            <a:r>
              <a:rPr lang="pt-BR" sz="2400" dirty="0">
                <a:latin typeface="Calibri"/>
                <a:ea typeface="+mn-lt"/>
                <a:cs typeface="Calibri"/>
              </a:rPr>
              <a:t>: Especificam a largura e altura da imagem.</a:t>
            </a:r>
            <a:endParaRPr lang="pt-BR" dirty="0"/>
          </a:p>
          <a:p>
            <a:pPr algn="just"/>
            <a:endParaRPr lang="pt-BR" sz="2400" dirty="0">
              <a:latin typeface="Calibri"/>
              <a:cs typeface="Calibri"/>
            </a:endParaRPr>
          </a:p>
          <a:p>
            <a:pPr algn="just"/>
            <a:endParaRPr lang="pt-BR" sz="2400" dirty="0">
              <a:latin typeface="Calibri"/>
              <a:cs typeface="Calibri"/>
            </a:endParaRP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E53B592-22C2-6349-ABC0-41878181F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18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5264161-C8CA-9D94-07CC-E8739ABBB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Iniciando com HTML: Dominando os Fundamentos da Linguagem da Web</a:t>
            </a:r>
          </a:p>
        </p:txBody>
      </p:sp>
    </p:spTree>
    <p:extLst>
      <p:ext uri="{BB962C8B-B14F-4D97-AF65-F5344CB8AC3E}">
        <p14:creationId xmlns:p14="http://schemas.microsoft.com/office/powerpoint/2010/main" val="1913838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69F7AA1-3BE5-F78C-19D7-2EB48E850D33}"/>
              </a:ext>
            </a:extLst>
          </p:cNvPr>
          <p:cNvSpPr/>
          <p:nvPr/>
        </p:nvSpPr>
        <p:spPr>
          <a:xfrm>
            <a:off x="669818" y="-7295"/>
            <a:ext cx="102141" cy="1106518"/>
          </a:xfrm>
          <a:prstGeom prst="rect">
            <a:avLst/>
          </a:prstGeom>
          <a:solidFill>
            <a:schemeClr val="accent2"/>
          </a:solidFill>
          <a:ln w="6350">
            <a:noFill/>
            <a:prstDash val="sysDot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5941168"/>
                      <a:gd name="connsiteY0" fmla="*/ 0 h 102140"/>
                      <a:gd name="connsiteX1" fmla="*/ 541306 w 5941168"/>
                      <a:gd name="connsiteY1" fmla="*/ 0 h 102140"/>
                      <a:gd name="connsiteX2" fmla="*/ 1201436 w 5941168"/>
                      <a:gd name="connsiteY2" fmla="*/ 0 h 102140"/>
                      <a:gd name="connsiteX3" fmla="*/ 1861566 w 5941168"/>
                      <a:gd name="connsiteY3" fmla="*/ 0 h 102140"/>
                      <a:gd name="connsiteX4" fmla="*/ 2343461 w 5941168"/>
                      <a:gd name="connsiteY4" fmla="*/ 0 h 102140"/>
                      <a:gd name="connsiteX5" fmla="*/ 3003590 w 5941168"/>
                      <a:gd name="connsiteY5" fmla="*/ 0 h 102140"/>
                      <a:gd name="connsiteX6" fmla="*/ 3544897 w 5941168"/>
                      <a:gd name="connsiteY6" fmla="*/ 0 h 102140"/>
                      <a:gd name="connsiteX7" fmla="*/ 4086203 w 5941168"/>
                      <a:gd name="connsiteY7" fmla="*/ 0 h 102140"/>
                      <a:gd name="connsiteX8" fmla="*/ 4805745 w 5941168"/>
                      <a:gd name="connsiteY8" fmla="*/ 0 h 102140"/>
                      <a:gd name="connsiteX9" fmla="*/ 5287640 w 5941168"/>
                      <a:gd name="connsiteY9" fmla="*/ 0 h 102140"/>
                      <a:gd name="connsiteX10" fmla="*/ 5941168 w 5941168"/>
                      <a:gd name="connsiteY10" fmla="*/ 0 h 102140"/>
                      <a:gd name="connsiteX11" fmla="*/ 5941168 w 5941168"/>
                      <a:gd name="connsiteY11" fmla="*/ 102140 h 102140"/>
                      <a:gd name="connsiteX12" fmla="*/ 5459273 w 5941168"/>
                      <a:gd name="connsiteY12" fmla="*/ 102140 h 102140"/>
                      <a:gd name="connsiteX13" fmla="*/ 4917967 w 5941168"/>
                      <a:gd name="connsiteY13" fmla="*/ 102140 h 102140"/>
                      <a:gd name="connsiteX14" fmla="*/ 4139014 w 5941168"/>
                      <a:gd name="connsiteY14" fmla="*/ 102140 h 102140"/>
                      <a:gd name="connsiteX15" fmla="*/ 3597707 w 5941168"/>
                      <a:gd name="connsiteY15" fmla="*/ 102140 h 102140"/>
                      <a:gd name="connsiteX16" fmla="*/ 2937578 w 5941168"/>
                      <a:gd name="connsiteY16" fmla="*/ 102140 h 102140"/>
                      <a:gd name="connsiteX17" fmla="*/ 2158624 w 5941168"/>
                      <a:gd name="connsiteY17" fmla="*/ 102140 h 102140"/>
                      <a:gd name="connsiteX18" fmla="*/ 1439083 w 5941168"/>
                      <a:gd name="connsiteY18" fmla="*/ 102140 h 102140"/>
                      <a:gd name="connsiteX19" fmla="*/ 838365 w 5941168"/>
                      <a:gd name="connsiteY19" fmla="*/ 102140 h 102140"/>
                      <a:gd name="connsiteX20" fmla="*/ 0 w 5941168"/>
                      <a:gd name="connsiteY20" fmla="*/ 102140 h 102140"/>
                      <a:gd name="connsiteX21" fmla="*/ 0 w 5941168"/>
                      <a:gd name="connsiteY21" fmla="*/ 0 h 102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941168" h="102140" fill="none" extrusionOk="0">
                        <a:moveTo>
                          <a:pt x="0" y="0"/>
                        </a:moveTo>
                        <a:cubicBezTo>
                          <a:pt x="228868" y="-6974"/>
                          <a:pt x="342876" y="-16694"/>
                          <a:pt x="541306" y="0"/>
                        </a:cubicBezTo>
                        <a:cubicBezTo>
                          <a:pt x="739736" y="16694"/>
                          <a:pt x="1035016" y="23168"/>
                          <a:pt x="1201436" y="0"/>
                        </a:cubicBezTo>
                        <a:cubicBezTo>
                          <a:pt x="1367856" y="-23168"/>
                          <a:pt x="1716940" y="-9588"/>
                          <a:pt x="1861566" y="0"/>
                        </a:cubicBezTo>
                        <a:cubicBezTo>
                          <a:pt x="2006192" y="9588"/>
                          <a:pt x="2207763" y="21981"/>
                          <a:pt x="2343461" y="0"/>
                        </a:cubicBezTo>
                        <a:cubicBezTo>
                          <a:pt x="2479159" y="-21981"/>
                          <a:pt x="2750648" y="13416"/>
                          <a:pt x="3003590" y="0"/>
                        </a:cubicBezTo>
                        <a:cubicBezTo>
                          <a:pt x="3256532" y="-13416"/>
                          <a:pt x="3337228" y="-18415"/>
                          <a:pt x="3544897" y="0"/>
                        </a:cubicBezTo>
                        <a:cubicBezTo>
                          <a:pt x="3752566" y="18415"/>
                          <a:pt x="3916496" y="3128"/>
                          <a:pt x="4086203" y="0"/>
                        </a:cubicBezTo>
                        <a:cubicBezTo>
                          <a:pt x="4255910" y="-3128"/>
                          <a:pt x="4621462" y="26283"/>
                          <a:pt x="4805745" y="0"/>
                        </a:cubicBezTo>
                        <a:cubicBezTo>
                          <a:pt x="4990028" y="-26283"/>
                          <a:pt x="5189992" y="-9856"/>
                          <a:pt x="5287640" y="0"/>
                        </a:cubicBezTo>
                        <a:cubicBezTo>
                          <a:pt x="5385289" y="9856"/>
                          <a:pt x="5798122" y="-6700"/>
                          <a:pt x="5941168" y="0"/>
                        </a:cubicBezTo>
                        <a:cubicBezTo>
                          <a:pt x="5945337" y="46630"/>
                          <a:pt x="5943066" y="79462"/>
                          <a:pt x="5941168" y="102140"/>
                        </a:cubicBezTo>
                        <a:cubicBezTo>
                          <a:pt x="5755018" y="95286"/>
                          <a:pt x="5630777" y="103542"/>
                          <a:pt x="5459273" y="102140"/>
                        </a:cubicBezTo>
                        <a:cubicBezTo>
                          <a:pt x="5287769" y="100738"/>
                          <a:pt x="5037230" y="93113"/>
                          <a:pt x="4917967" y="102140"/>
                        </a:cubicBezTo>
                        <a:cubicBezTo>
                          <a:pt x="4798704" y="111167"/>
                          <a:pt x="4439745" y="132052"/>
                          <a:pt x="4139014" y="102140"/>
                        </a:cubicBezTo>
                        <a:cubicBezTo>
                          <a:pt x="3838283" y="72228"/>
                          <a:pt x="3848038" y="92507"/>
                          <a:pt x="3597707" y="102140"/>
                        </a:cubicBezTo>
                        <a:cubicBezTo>
                          <a:pt x="3347376" y="111773"/>
                          <a:pt x="3165976" y="111400"/>
                          <a:pt x="2937578" y="102140"/>
                        </a:cubicBezTo>
                        <a:cubicBezTo>
                          <a:pt x="2709180" y="92880"/>
                          <a:pt x="2375847" y="122129"/>
                          <a:pt x="2158624" y="102140"/>
                        </a:cubicBezTo>
                        <a:cubicBezTo>
                          <a:pt x="1941401" y="82151"/>
                          <a:pt x="1592096" y="68272"/>
                          <a:pt x="1439083" y="102140"/>
                        </a:cubicBezTo>
                        <a:cubicBezTo>
                          <a:pt x="1286070" y="136008"/>
                          <a:pt x="1084033" y="111449"/>
                          <a:pt x="838365" y="102140"/>
                        </a:cubicBezTo>
                        <a:cubicBezTo>
                          <a:pt x="592697" y="92831"/>
                          <a:pt x="278192" y="69898"/>
                          <a:pt x="0" y="102140"/>
                        </a:cubicBezTo>
                        <a:cubicBezTo>
                          <a:pt x="-2185" y="66540"/>
                          <a:pt x="-2413" y="22193"/>
                          <a:pt x="0" y="0"/>
                        </a:cubicBezTo>
                        <a:close/>
                      </a:path>
                      <a:path w="5941168" h="102140" stroke="0" extrusionOk="0">
                        <a:moveTo>
                          <a:pt x="0" y="0"/>
                        </a:moveTo>
                        <a:cubicBezTo>
                          <a:pt x="151438" y="-14394"/>
                          <a:pt x="412410" y="-28191"/>
                          <a:pt x="600718" y="0"/>
                        </a:cubicBezTo>
                        <a:cubicBezTo>
                          <a:pt x="789026" y="28191"/>
                          <a:pt x="894825" y="15438"/>
                          <a:pt x="1142025" y="0"/>
                        </a:cubicBezTo>
                        <a:cubicBezTo>
                          <a:pt x="1389225" y="-15438"/>
                          <a:pt x="1536556" y="22022"/>
                          <a:pt x="1683331" y="0"/>
                        </a:cubicBezTo>
                        <a:cubicBezTo>
                          <a:pt x="1830106" y="-22022"/>
                          <a:pt x="1976350" y="-23696"/>
                          <a:pt x="2165226" y="0"/>
                        </a:cubicBezTo>
                        <a:cubicBezTo>
                          <a:pt x="2354102" y="23696"/>
                          <a:pt x="2424404" y="-8619"/>
                          <a:pt x="2647120" y="0"/>
                        </a:cubicBezTo>
                        <a:cubicBezTo>
                          <a:pt x="2869836" y="8619"/>
                          <a:pt x="3013187" y="-3818"/>
                          <a:pt x="3129015" y="0"/>
                        </a:cubicBezTo>
                        <a:cubicBezTo>
                          <a:pt x="3244844" y="3818"/>
                          <a:pt x="3609525" y="-14305"/>
                          <a:pt x="3848557" y="0"/>
                        </a:cubicBezTo>
                        <a:cubicBezTo>
                          <a:pt x="4087589" y="14305"/>
                          <a:pt x="4227984" y="3406"/>
                          <a:pt x="4330451" y="0"/>
                        </a:cubicBezTo>
                        <a:cubicBezTo>
                          <a:pt x="4432918" y="-3406"/>
                          <a:pt x="4667963" y="-714"/>
                          <a:pt x="4871758" y="0"/>
                        </a:cubicBezTo>
                        <a:cubicBezTo>
                          <a:pt x="5075553" y="714"/>
                          <a:pt x="5485490" y="-27442"/>
                          <a:pt x="5941168" y="0"/>
                        </a:cubicBezTo>
                        <a:cubicBezTo>
                          <a:pt x="5942648" y="49101"/>
                          <a:pt x="5937947" y="72645"/>
                          <a:pt x="5941168" y="102140"/>
                        </a:cubicBezTo>
                        <a:cubicBezTo>
                          <a:pt x="5725204" y="107522"/>
                          <a:pt x="5592468" y="108516"/>
                          <a:pt x="5399862" y="102140"/>
                        </a:cubicBezTo>
                        <a:cubicBezTo>
                          <a:pt x="5207256" y="95764"/>
                          <a:pt x="5122964" y="84880"/>
                          <a:pt x="4858555" y="102140"/>
                        </a:cubicBezTo>
                        <a:cubicBezTo>
                          <a:pt x="4594146" y="119400"/>
                          <a:pt x="4292411" y="132372"/>
                          <a:pt x="4139014" y="102140"/>
                        </a:cubicBezTo>
                        <a:cubicBezTo>
                          <a:pt x="3985617" y="71908"/>
                          <a:pt x="3686075" y="72689"/>
                          <a:pt x="3419472" y="102140"/>
                        </a:cubicBezTo>
                        <a:cubicBezTo>
                          <a:pt x="3152869" y="131591"/>
                          <a:pt x="3034356" y="101187"/>
                          <a:pt x="2818754" y="102140"/>
                        </a:cubicBezTo>
                        <a:cubicBezTo>
                          <a:pt x="2603152" y="103093"/>
                          <a:pt x="2230611" y="96587"/>
                          <a:pt x="2039801" y="102140"/>
                        </a:cubicBezTo>
                        <a:cubicBezTo>
                          <a:pt x="1848991" y="107693"/>
                          <a:pt x="1721574" y="121765"/>
                          <a:pt x="1498495" y="102140"/>
                        </a:cubicBezTo>
                        <a:cubicBezTo>
                          <a:pt x="1275416" y="82515"/>
                          <a:pt x="1169348" y="75643"/>
                          <a:pt x="897776" y="102140"/>
                        </a:cubicBezTo>
                        <a:cubicBezTo>
                          <a:pt x="626204" y="128637"/>
                          <a:pt x="273485" y="120154"/>
                          <a:pt x="0" y="102140"/>
                        </a:cubicBezTo>
                        <a:cubicBezTo>
                          <a:pt x="-373" y="62806"/>
                          <a:pt x="3781" y="247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dist="38100" dir="2700000">
              <a:srgbClr val="000000">
                <a:alpha val="40000"/>
              </a:srgbClr>
            </a:outerShdw>
            <a:reflection stA="4000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ubtítulo">
            <a:extLst>
              <a:ext uri="{FF2B5EF4-FFF2-40B4-BE49-F238E27FC236}">
                <a16:creationId xmlns:a16="http://schemas.microsoft.com/office/drawing/2014/main" id="{B3B5B300-52CF-0A66-7D2F-0B8A8BAD22BE}"/>
              </a:ext>
            </a:extLst>
          </p:cNvPr>
          <p:cNvSpPr txBox="1"/>
          <p:nvPr/>
        </p:nvSpPr>
        <p:spPr>
          <a:xfrm>
            <a:off x="1619022" y="785124"/>
            <a:ext cx="603772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>
                <a:latin typeface="Calibri Light"/>
                <a:ea typeface="+mn-lt"/>
                <a:cs typeface="Calibri Light"/>
              </a:rPr>
              <a:t>Exemplos de Uso</a:t>
            </a:r>
            <a:endParaRPr lang="pt-BR" dirty="0"/>
          </a:p>
        </p:txBody>
      </p:sp>
      <p:sp>
        <p:nvSpPr>
          <p:cNvPr id="8" name="texto">
            <a:extLst>
              <a:ext uri="{FF2B5EF4-FFF2-40B4-BE49-F238E27FC236}">
                <a16:creationId xmlns:a16="http://schemas.microsoft.com/office/drawing/2014/main" id="{A731BDB1-9959-A6CB-A930-801EE3E05DA8}"/>
              </a:ext>
            </a:extLst>
          </p:cNvPr>
          <p:cNvSpPr txBox="1"/>
          <p:nvPr/>
        </p:nvSpPr>
        <p:spPr>
          <a:xfrm>
            <a:off x="1306929" y="1800920"/>
            <a:ext cx="740091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400" dirty="0">
                <a:latin typeface="Calibri"/>
                <a:ea typeface="+mn-lt"/>
                <a:cs typeface="Calibri"/>
              </a:rPr>
              <a:t> Aqui estão alguns exemplos de como usar o elemento &lt;</a:t>
            </a:r>
            <a:r>
              <a:rPr lang="pt-BR" sz="2400" dirty="0" err="1">
                <a:latin typeface="Calibri"/>
                <a:ea typeface="+mn-lt"/>
                <a:cs typeface="Calibri"/>
              </a:rPr>
              <a:t>img</a:t>
            </a:r>
            <a:r>
              <a:rPr lang="pt-BR" sz="2400" dirty="0">
                <a:latin typeface="Calibri"/>
                <a:ea typeface="+mn-lt"/>
                <a:cs typeface="Calibri"/>
              </a:rPr>
              <a:t>&gt;:</a:t>
            </a:r>
            <a:endParaRPr lang="pt-BR" dirty="0">
              <a:latin typeface="Aptos" panose="020B0004020202020204"/>
              <a:cs typeface="Calibri"/>
            </a:endParaRPr>
          </a:p>
          <a:p>
            <a:pPr algn="just"/>
            <a:endParaRPr lang="pt-BR" sz="2400" dirty="0">
              <a:latin typeface="Calibri"/>
              <a:cs typeface="Calibri"/>
            </a:endParaRPr>
          </a:p>
        </p:txBody>
      </p:sp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D9F40DB4-EC10-BC45-C9DC-9740D69E9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59" y="2408187"/>
            <a:ext cx="8518981" cy="5358309"/>
          </a:xfrm>
          <a:prstGeom prst="rect">
            <a:avLst/>
          </a:prstGeom>
        </p:spPr>
      </p:pic>
      <p:pic>
        <p:nvPicPr>
          <p:cNvPr id="11" name="Imagem 10" descr="Texto&#10;&#10;Descrição gerada automaticamente">
            <a:extLst>
              <a:ext uri="{FF2B5EF4-FFF2-40B4-BE49-F238E27FC236}">
                <a16:creationId xmlns:a16="http://schemas.microsoft.com/office/drawing/2014/main" id="{5640BC16-29B7-1758-F667-E15B0D6B5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60" y="7186008"/>
            <a:ext cx="8537480" cy="5348369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87BBFA1-7CC4-8BF7-11B1-C6FCBD08B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19</a:t>
            </a:fld>
            <a:endParaRPr lang="pt-BR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BA4BAA0C-4A5A-5BCA-4F7D-90640EEA7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Iniciando com HTML: Dominando os Fundamentos da Linguagem da Web</a:t>
            </a:r>
          </a:p>
        </p:txBody>
      </p:sp>
    </p:spTree>
    <p:extLst>
      <p:ext uri="{BB962C8B-B14F-4D97-AF65-F5344CB8AC3E}">
        <p14:creationId xmlns:p14="http://schemas.microsoft.com/office/powerpoint/2010/main" val="1726707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o">
            <a:extLst>
              <a:ext uri="{FF2B5EF4-FFF2-40B4-BE49-F238E27FC236}">
                <a16:creationId xmlns:a16="http://schemas.microsoft.com/office/drawing/2014/main" id="{B85F532D-D5B7-28BF-7C2D-2C493B72E7C0}"/>
              </a:ext>
            </a:extLst>
          </p:cNvPr>
          <p:cNvSpPr txBox="1"/>
          <p:nvPr/>
        </p:nvSpPr>
        <p:spPr>
          <a:xfrm>
            <a:off x="1177433" y="3502375"/>
            <a:ext cx="7400918" cy="63709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400">
                <a:latin typeface="Calibri"/>
                <a:ea typeface="+mn-lt"/>
                <a:cs typeface="Calibri"/>
              </a:rPr>
              <a:t> </a:t>
            </a:r>
            <a:r>
              <a:rPr lang="pt-BR" sz="2400" dirty="0">
                <a:latin typeface="Calibri"/>
                <a:ea typeface="+mn-lt"/>
                <a:cs typeface="Calibri"/>
              </a:rPr>
              <a:t>Este </a:t>
            </a:r>
            <a:r>
              <a:rPr lang="pt-BR" sz="2400" err="1">
                <a:latin typeface="Calibri"/>
                <a:ea typeface="+mn-lt"/>
                <a:cs typeface="Calibri"/>
              </a:rPr>
              <a:t>eBook</a:t>
            </a:r>
            <a:r>
              <a:rPr lang="pt-BR" sz="2400" dirty="0">
                <a:latin typeface="Calibri"/>
                <a:ea typeface="+mn-lt"/>
                <a:cs typeface="Calibri"/>
              </a:rPr>
              <a:t> tem como objetivo introduzir o leitor ao mundo do HTML, abordando os elementos essenciais que formam a base de qualquer página web. Através de exemplos práticos e explicações simples, você aprenderá como utilizar esses elementos para criar suas próprias páginas. Vamos explorar desde a estrutura básica de um documento HTML até a criação de formulários e tabelas, garantindo que você tenha uma compreensão sólida dos conceitos fundamentais.</a:t>
            </a:r>
            <a:endParaRPr lang="pt-BR" dirty="0"/>
          </a:p>
          <a:p>
            <a:pPr algn="just"/>
            <a:r>
              <a:rPr lang="pt-BR" sz="2400" dirty="0">
                <a:latin typeface="Calibri"/>
                <a:ea typeface="+mn-lt"/>
                <a:cs typeface="Calibri"/>
              </a:rPr>
              <a:t>Ao final deste </a:t>
            </a:r>
            <a:r>
              <a:rPr lang="pt-BR" sz="2400" dirty="0" err="1">
                <a:latin typeface="Calibri"/>
                <a:ea typeface="+mn-lt"/>
                <a:cs typeface="Calibri"/>
              </a:rPr>
              <a:t>eBook</a:t>
            </a:r>
            <a:r>
              <a:rPr lang="pt-BR" sz="2400" dirty="0">
                <a:latin typeface="Calibri"/>
                <a:ea typeface="+mn-lt"/>
                <a:cs typeface="Calibri"/>
              </a:rPr>
              <a:t>, você estará apto a desenvolver páginas web básicas, entendendo como os diferentes elementos HTML funcionam e como eles podem ser combinados para criar conteúdos ricos e funcionais. Pronto para começar? Vamos mergulhar no mundo do HTML e descobrir o poder desta linguagem de marcação!</a:t>
            </a:r>
            <a:endParaRPr lang="pt-BR" dirty="0"/>
          </a:p>
          <a:p>
            <a:endParaRPr lang="pt-BR" sz="2400" dirty="0">
              <a:latin typeface="Calibri"/>
              <a:cs typeface="Calibri"/>
            </a:endParaRPr>
          </a:p>
          <a:p>
            <a:endParaRPr lang="pt-BR" sz="2400" dirty="0">
              <a:latin typeface="Calibri"/>
              <a:cs typeface="Calibri"/>
            </a:endParaRPr>
          </a:p>
        </p:txBody>
      </p:sp>
      <p:sp>
        <p:nvSpPr>
          <p:cNvPr id="7" name="subtítulo">
            <a:extLst>
              <a:ext uri="{FF2B5EF4-FFF2-40B4-BE49-F238E27FC236}">
                <a16:creationId xmlns:a16="http://schemas.microsoft.com/office/drawing/2014/main" id="{1EE01531-F1D7-0FA3-8702-9F55F95CCB64}"/>
              </a:ext>
            </a:extLst>
          </p:cNvPr>
          <p:cNvSpPr txBox="1"/>
          <p:nvPr/>
        </p:nvSpPr>
        <p:spPr>
          <a:xfrm>
            <a:off x="1619022" y="1576367"/>
            <a:ext cx="603772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>
                <a:latin typeface="Calibri Light"/>
                <a:cs typeface="Calibri"/>
              </a:rPr>
              <a:t>Elementos</a:t>
            </a:r>
            <a:r>
              <a:rPr lang="pt-BR" sz="3200" dirty="0">
                <a:latin typeface="Calibri Light"/>
                <a:ea typeface="+mn-lt"/>
                <a:cs typeface="Calibri"/>
              </a:rPr>
              <a:t> Básicos e Como Usá-los</a:t>
            </a:r>
            <a:endParaRPr lang="pt-BR" sz="3200" dirty="0">
              <a:latin typeface="Calibri Light"/>
              <a:cs typeface="Calibri"/>
            </a:endParaRPr>
          </a:p>
        </p:txBody>
      </p:sp>
      <p:sp>
        <p:nvSpPr>
          <p:cNvPr id="6" name="Título">
            <a:extLst>
              <a:ext uri="{FF2B5EF4-FFF2-40B4-BE49-F238E27FC236}">
                <a16:creationId xmlns:a16="http://schemas.microsoft.com/office/drawing/2014/main" id="{C9892296-8446-C4A4-A7A1-FA4D85750E66}"/>
              </a:ext>
            </a:extLst>
          </p:cNvPr>
          <p:cNvSpPr txBox="1"/>
          <p:nvPr/>
        </p:nvSpPr>
        <p:spPr>
          <a:xfrm>
            <a:off x="1623921" y="535067"/>
            <a:ext cx="526586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000" dirty="0">
                <a:latin typeface="Impact"/>
                <a:ea typeface="+mn-lt"/>
                <a:cs typeface="+mn-lt"/>
              </a:rPr>
              <a:t>Introdução ao HTML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57EEFA4-2153-FA4C-19B1-7B8461205B23}"/>
              </a:ext>
            </a:extLst>
          </p:cNvPr>
          <p:cNvSpPr/>
          <p:nvPr/>
        </p:nvSpPr>
        <p:spPr>
          <a:xfrm>
            <a:off x="669818" y="-7295"/>
            <a:ext cx="102141" cy="1106518"/>
          </a:xfrm>
          <a:prstGeom prst="rect">
            <a:avLst/>
          </a:prstGeom>
          <a:solidFill>
            <a:schemeClr val="accent2"/>
          </a:solidFill>
          <a:ln w="6350">
            <a:noFill/>
            <a:prstDash val="sysDot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5941168"/>
                      <a:gd name="connsiteY0" fmla="*/ 0 h 102140"/>
                      <a:gd name="connsiteX1" fmla="*/ 541306 w 5941168"/>
                      <a:gd name="connsiteY1" fmla="*/ 0 h 102140"/>
                      <a:gd name="connsiteX2" fmla="*/ 1201436 w 5941168"/>
                      <a:gd name="connsiteY2" fmla="*/ 0 h 102140"/>
                      <a:gd name="connsiteX3" fmla="*/ 1861566 w 5941168"/>
                      <a:gd name="connsiteY3" fmla="*/ 0 h 102140"/>
                      <a:gd name="connsiteX4" fmla="*/ 2343461 w 5941168"/>
                      <a:gd name="connsiteY4" fmla="*/ 0 h 102140"/>
                      <a:gd name="connsiteX5" fmla="*/ 3003590 w 5941168"/>
                      <a:gd name="connsiteY5" fmla="*/ 0 h 102140"/>
                      <a:gd name="connsiteX6" fmla="*/ 3544897 w 5941168"/>
                      <a:gd name="connsiteY6" fmla="*/ 0 h 102140"/>
                      <a:gd name="connsiteX7" fmla="*/ 4086203 w 5941168"/>
                      <a:gd name="connsiteY7" fmla="*/ 0 h 102140"/>
                      <a:gd name="connsiteX8" fmla="*/ 4805745 w 5941168"/>
                      <a:gd name="connsiteY8" fmla="*/ 0 h 102140"/>
                      <a:gd name="connsiteX9" fmla="*/ 5287640 w 5941168"/>
                      <a:gd name="connsiteY9" fmla="*/ 0 h 102140"/>
                      <a:gd name="connsiteX10" fmla="*/ 5941168 w 5941168"/>
                      <a:gd name="connsiteY10" fmla="*/ 0 h 102140"/>
                      <a:gd name="connsiteX11" fmla="*/ 5941168 w 5941168"/>
                      <a:gd name="connsiteY11" fmla="*/ 102140 h 102140"/>
                      <a:gd name="connsiteX12" fmla="*/ 5459273 w 5941168"/>
                      <a:gd name="connsiteY12" fmla="*/ 102140 h 102140"/>
                      <a:gd name="connsiteX13" fmla="*/ 4917967 w 5941168"/>
                      <a:gd name="connsiteY13" fmla="*/ 102140 h 102140"/>
                      <a:gd name="connsiteX14" fmla="*/ 4139014 w 5941168"/>
                      <a:gd name="connsiteY14" fmla="*/ 102140 h 102140"/>
                      <a:gd name="connsiteX15" fmla="*/ 3597707 w 5941168"/>
                      <a:gd name="connsiteY15" fmla="*/ 102140 h 102140"/>
                      <a:gd name="connsiteX16" fmla="*/ 2937578 w 5941168"/>
                      <a:gd name="connsiteY16" fmla="*/ 102140 h 102140"/>
                      <a:gd name="connsiteX17" fmla="*/ 2158624 w 5941168"/>
                      <a:gd name="connsiteY17" fmla="*/ 102140 h 102140"/>
                      <a:gd name="connsiteX18" fmla="*/ 1439083 w 5941168"/>
                      <a:gd name="connsiteY18" fmla="*/ 102140 h 102140"/>
                      <a:gd name="connsiteX19" fmla="*/ 838365 w 5941168"/>
                      <a:gd name="connsiteY19" fmla="*/ 102140 h 102140"/>
                      <a:gd name="connsiteX20" fmla="*/ 0 w 5941168"/>
                      <a:gd name="connsiteY20" fmla="*/ 102140 h 102140"/>
                      <a:gd name="connsiteX21" fmla="*/ 0 w 5941168"/>
                      <a:gd name="connsiteY21" fmla="*/ 0 h 102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941168" h="102140" fill="none" extrusionOk="0">
                        <a:moveTo>
                          <a:pt x="0" y="0"/>
                        </a:moveTo>
                        <a:cubicBezTo>
                          <a:pt x="228868" y="-6974"/>
                          <a:pt x="342876" y="-16694"/>
                          <a:pt x="541306" y="0"/>
                        </a:cubicBezTo>
                        <a:cubicBezTo>
                          <a:pt x="739736" y="16694"/>
                          <a:pt x="1035016" y="23168"/>
                          <a:pt x="1201436" y="0"/>
                        </a:cubicBezTo>
                        <a:cubicBezTo>
                          <a:pt x="1367856" y="-23168"/>
                          <a:pt x="1716940" y="-9588"/>
                          <a:pt x="1861566" y="0"/>
                        </a:cubicBezTo>
                        <a:cubicBezTo>
                          <a:pt x="2006192" y="9588"/>
                          <a:pt x="2207763" y="21981"/>
                          <a:pt x="2343461" y="0"/>
                        </a:cubicBezTo>
                        <a:cubicBezTo>
                          <a:pt x="2479159" y="-21981"/>
                          <a:pt x="2750648" y="13416"/>
                          <a:pt x="3003590" y="0"/>
                        </a:cubicBezTo>
                        <a:cubicBezTo>
                          <a:pt x="3256532" y="-13416"/>
                          <a:pt x="3337228" y="-18415"/>
                          <a:pt x="3544897" y="0"/>
                        </a:cubicBezTo>
                        <a:cubicBezTo>
                          <a:pt x="3752566" y="18415"/>
                          <a:pt x="3916496" y="3128"/>
                          <a:pt x="4086203" y="0"/>
                        </a:cubicBezTo>
                        <a:cubicBezTo>
                          <a:pt x="4255910" y="-3128"/>
                          <a:pt x="4621462" y="26283"/>
                          <a:pt x="4805745" y="0"/>
                        </a:cubicBezTo>
                        <a:cubicBezTo>
                          <a:pt x="4990028" y="-26283"/>
                          <a:pt x="5189992" y="-9856"/>
                          <a:pt x="5287640" y="0"/>
                        </a:cubicBezTo>
                        <a:cubicBezTo>
                          <a:pt x="5385289" y="9856"/>
                          <a:pt x="5798122" y="-6700"/>
                          <a:pt x="5941168" y="0"/>
                        </a:cubicBezTo>
                        <a:cubicBezTo>
                          <a:pt x="5945337" y="46630"/>
                          <a:pt x="5943066" y="79462"/>
                          <a:pt x="5941168" y="102140"/>
                        </a:cubicBezTo>
                        <a:cubicBezTo>
                          <a:pt x="5755018" y="95286"/>
                          <a:pt x="5630777" y="103542"/>
                          <a:pt x="5459273" y="102140"/>
                        </a:cubicBezTo>
                        <a:cubicBezTo>
                          <a:pt x="5287769" y="100738"/>
                          <a:pt x="5037230" y="93113"/>
                          <a:pt x="4917967" y="102140"/>
                        </a:cubicBezTo>
                        <a:cubicBezTo>
                          <a:pt x="4798704" y="111167"/>
                          <a:pt x="4439745" y="132052"/>
                          <a:pt x="4139014" y="102140"/>
                        </a:cubicBezTo>
                        <a:cubicBezTo>
                          <a:pt x="3838283" y="72228"/>
                          <a:pt x="3848038" y="92507"/>
                          <a:pt x="3597707" y="102140"/>
                        </a:cubicBezTo>
                        <a:cubicBezTo>
                          <a:pt x="3347376" y="111773"/>
                          <a:pt x="3165976" y="111400"/>
                          <a:pt x="2937578" y="102140"/>
                        </a:cubicBezTo>
                        <a:cubicBezTo>
                          <a:pt x="2709180" y="92880"/>
                          <a:pt x="2375847" y="122129"/>
                          <a:pt x="2158624" y="102140"/>
                        </a:cubicBezTo>
                        <a:cubicBezTo>
                          <a:pt x="1941401" y="82151"/>
                          <a:pt x="1592096" y="68272"/>
                          <a:pt x="1439083" y="102140"/>
                        </a:cubicBezTo>
                        <a:cubicBezTo>
                          <a:pt x="1286070" y="136008"/>
                          <a:pt x="1084033" y="111449"/>
                          <a:pt x="838365" y="102140"/>
                        </a:cubicBezTo>
                        <a:cubicBezTo>
                          <a:pt x="592697" y="92831"/>
                          <a:pt x="278192" y="69898"/>
                          <a:pt x="0" y="102140"/>
                        </a:cubicBezTo>
                        <a:cubicBezTo>
                          <a:pt x="-2185" y="66540"/>
                          <a:pt x="-2413" y="22193"/>
                          <a:pt x="0" y="0"/>
                        </a:cubicBezTo>
                        <a:close/>
                      </a:path>
                      <a:path w="5941168" h="102140" stroke="0" extrusionOk="0">
                        <a:moveTo>
                          <a:pt x="0" y="0"/>
                        </a:moveTo>
                        <a:cubicBezTo>
                          <a:pt x="151438" y="-14394"/>
                          <a:pt x="412410" y="-28191"/>
                          <a:pt x="600718" y="0"/>
                        </a:cubicBezTo>
                        <a:cubicBezTo>
                          <a:pt x="789026" y="28191"/>
                          <a:pt x="894825" y="15438"/>
                          <a:pt x="1142025" y="0"/>
                        </a:cubicBezTo>
                        <a:cubicBezTo>
                          <a:pt x="1389225" y="-15438"/>
                          <a:pt x="1536556" y="22022"/>
                          <a:pt x="1683331" y="0"/>
                        </a:cubicBezTo>
                        <a:cubicBezTo>
                          <a:pt x="1830106" y="-22022"/>
                          <a:pt x="1976350" y="-23696"/>
                          <a:pt x="2165226" y="0"/>
                        </a:cubicBezTo>
                        <a:cubicBezTo>
                          <a:pt x="2354102" y="23696"/>
                          <a:pt x="2424404" y="-8619"/>
                          <a:pt x="2647120" y="0"/>
                        </a:cubicBezTo>
                        <a:cubicBezTo>
                          <a:pt x="2869836" y="8619"/>
                          <a:pt x="3013187" y="-3818"/>
                          <a:pt x="3129015" y="0"/>
                        </a:cubicBezTo>
                        <a:cubicBezTo>
                          <a:pt x="3244844" y="3818"/>
                          <a:pt x="3609525" y="-14305"/>
                          <a:pt x="3848557" y="0"/>
                        </a:cubicBezTo>
                        <a:cubicBezTo>
                          <a:pt x="4087589" y="14305"/>
                          <a:pt x="4227984" y="3406"/>
                          <a:pt x="4330451" y="0"/>
                        </a:cubicBezTo>
                        <a:cubicBezTo>
                          <a:pt x="4432918" y="-3406"/>
                          <a:pt x="4667963" y="-714"/>
                          <a:pt x="4871758" y="0"/>
                        </a:cubicBezTo>
                        <a:cubicBezTo>
                          <a:pt x="5075553" y="714"/>
                          <a:pt x="5485490" y="-27442"/>
                          <a:pt x="5941168" y="0"/>
                        </a:cubicBezTo>
                        <a:cubicBezTo>
                          <a:pt x="5942648" y="49101"/>
                          <a:pt x="5937947" y="72645"/>
                          <a:pt x="5941168" y="102140"/>
                        </a:cubicBezTo>
                        <a:cubicBezTo>
                          <a:pt x="5725204" y="107522"/>
                          <a:pt x="5592468" y="108516"/>
                          <a:pt x="5399862" y="102140"/>
                        </a:cubicBezTo>
                        <a:cubicBezTo>
                          <a:pt x="5207256" y="95764"/>
                          <a:pt x="5122964" y="84880"/>
                          <a:pt x="4858555" y="102140"/>
                        </a:cubicBezTo>
                        <a:cubicBezTo>
                          <a:pt x="4594146" y="119400"/>
                          <a:pt x="4292411" y="132372"/>
                          <a:pt x="4139014" y="102140"/>
                        </a:cubicBezTo>
                        <a:cubicBezTo>
                          <a:pt x="3985617" y="71908"/>
                          <a:pt x="3686075" y="72689"/>
                          <a:pt x="3419472" y="102140"/>
                        </a:cubicBezTo>
                        <a:cubicBezTo>
                          <a:pt x="3152869" y="131591"/>
                          <a:pt x="3034356" y="101187"/>
                          <a:pt x="2818754" y="102140"/>
                        </a:cubicBezTo>
                        <a:cubicBezTo>
                          <a:pt x="2603152" y="103093"/>
                          <a:pt x="2230611" y="96587"/>
                          <a:pt x="2039801" y="102140"/>
                        </a:cubicBezTo>
                        <a:cubicBezTo>
                          <a:pt x="1848991" y="107693"/>
                          <a:pt x="1721574" y="121765"/>
                          <a:pt x="1498495" y="102140"/>
                        </a:cubicBezTo>
                        <a:cubicBezTo>
                          <a:pt x="1275416" y="82515"/>
                          <a:pt x="1169348" y="75643"/>
                          <a:pt x="897776" y="102140"/>
                        </a:cubicBezTo>
                        <a:cubicBezTo>
                          <a:pt x="626204" y="128637"/>
                          <a:pt x="273485" y="120154"/>
                          <a:pt x="0" y="102140"/>
                        </a:cubicBezTo>
                        <a:cubicBezTo>
                          <a:pt x="-373" y="62806"/>
                          <a:pt x="3781" y="247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dist="38100" dir="2700000">
              <a:srgbClr val="000000">
                <a:alpha val="40000"/>
              </a:srgbClr>
            </a:outerShdw>
            <a:reflection stA="4000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4F02A7A-A22A-7DAA-482B-BC1B6BF12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2</a:t>
            </a:fld>
            <a:endParaRPr lang="pt-BR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75C25BAB-67F2-C643-8B15-28AE52EA6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z="900" dirty="0"/>
              <a:t>Iniciando com HTML: Dominando os Fundamentos da Linguagem da Web </a:t>
            </a:r>
          </a:p>
        </p:txBody>
      </p:sp>
    </p:spTree>
    <p:extLst>
      <p:ext uri="{BB962C8B-B14F-4D97-AF65-F5344CB8AC3E}">
        <p14:creationId xmlns:p14="http://schemas.microsoft.com/office/powerpoint/2010/main" val="1870278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69F7AA1-3BE5-F78C-19D7-2EB48E850D33}"/>
              </a:ext>
            </a:extLst>
          </p:cNvPr>
          <p:cNvSpPr/>
          <p:nvPr/>
        </p:nvSpPr>
        <p:spPr>
          <a:xfrm>
            <a:off x="669818" y="-7295"/>
            <a:ext cx="102141" cy="1106518"/>
          </a:xfrm>
          <a:prstGeom prst="rect">
            <a:avLst/>
          </a:prstGeom>
          <a:solidFill>
            <a:schemeClr val="accent2"/>
          </a:solidFill>
          <a:ln w="6350">
            <a:noFill/>
            <a:prstDash val="sysDot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5941168"/>
                      <a:gd name="connsiteY0" fmla="*/ 0 h 102140"/>
                      <a:gd name="connsiteX1" fmla="*/ 541306 w 5941168"/>
                      <a:gd name="connsiteY1" fmla="*/ 0 h 102140"/>
                      <a:gd name="connsiteX2" fmla="*/ 1201436 w 5941168"/>
                      <a:gd name="connsiteY2" fmla="*/ 0 h 102140"/>
                      <a:gd name="connsiteX3" fmla="*/ 1861566 w 5941168"/>
                      <a:gd name="connsiteY3" fmla="*/ 0 h 102140"/>
                      <a:gd name="connsiteX4" fmla="*/ 2343461 w 5941168"/>
                      <a:gd name="connsiteY4" fmla="*/ 0 h 102140"/>
                      <a:gd name="connsiteX5" fmla="*/ 3003590 w 5941168"/>
                      <a:gd name="connsiteY5" fmla="*/ 0 h 102140"/>
                      <a:gd name="connsiteX6" fmla="*/ 3544897 w 5941168"/>
                      <a:gd name="connsiteY6" fmla="*/ 0 h 102140"/>
                      <a:gd name="connsiteX7" fmla="*/ 4086203 w 5941168"/>
                      <a:gd name="connsiteY7" fmla="*/ 0 h 102140"/>
                      <a:gd name="connsiteX8" fmla="*/ 4805745 w 5941168"/>
                      <a:gd name="connsiteY8" fmla="*/ 0 h 102140"/>
                      <a:gd name="connsiteX9" fmla="*/ 5287640 w 5941168"/>
                      <a:gd name="connsiteY9" fmla="*/ 0 h 102140"/>
                      <a:gd name="connsiteX10" fmla="*/ 5941168 w 5941168"/>
                      <a:gd name="connsiteY10" fmla="*/ 0 h 102140"/>
                      <a:gd name="connsiteX11" fmla="*/ 5941168 w 5941168"/>
                      <a:gd name="connsiteY11" fmla="*/ 102140 h 102140"/>
                      <a:gd name="connsiteX12" fmla="*/ 5459273 w 5941168"/>
                      <a:gd name="connsiteY12" fmla="*/ 102140 h 102140"/>
                      <a:gd name="connsiteX13" fmla="*/ 4917967 w 5941168"/>
                      <a:gd name="connsiteY13" fmla="*/ 102140 h 102140"/>
                      <a:gd name="connsiteX14" fmla="*/ 4139014 w 5941168"/>
                      <a:gd name="connsiteY14" fmla="*/ 102140 h 102140"/>
                      <a:gd name="connsiteX15" fmla="*/ 3597707 w 5941168"/>
                      <a:gd name="connsiteY15" fmla="*/ 102140 h 102140"/>
                      <a:gd name="connsiteX16" fmla="*/ 2937578 w 5941168"/>
                      <a:gd name="connsiteY16" fmla="*/ 102140 h 102140"/>
                      <a:gd name="connsiteX17" fmla="*/ 2158624 w 5941168"/>
                      <a:gd name="connsiteY17" fmla="*/ 102140 h 102140"/>
                      <a:gd name="connsiteX18" fmla="*/ 1439083 w 5941168"/>
                      <a:gd name="connsiteY18" fmla="*/ 102140 h 102140"/>
                      <a:gd name="connsiteX19" fmla="*/ 838365 w 5941168"/>
                      <a:gd name="connsiteY19" fmla="*/ 102140 h 102140"/>
                      <a:gd name="connsiteX20" fmla="*/ 0 w 5941168"/>
                      <a:gd name="connsiteY20" fmla="*/ 102140 h 102140"/>
                      <a:gd name="connsiteX21" fmla="*/ 0 w 5941168"/>
                      <a:gd name="connsiteY21" fmla="*/ 0 h 102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941168" h="102140" fill="none" extrusionOk="0">
                        <a:moveTo>
                          <a:pt x="0" y="0"/>
                        </a:moveTo>
                        <a:cubicBezTo>
                          <a:pt x="228868" y="-6974"/>
                          <a:pt x="342876" y="-16694"/>
                          <a:pt x="541306" y="0"/>
                        </a:cubicBezTo>
                        <a:cubicBezTo>
                          <a:pt x="739736" y="16694"/>
                          <a:pt x="1035016" y="23168"/>
                          <a:pt x="1201436" y="0"/>
                        </a:cubicBezTo>
                        <a:cubicBezTo>
                          <a:pt x="1367856" y="-23168"/>
                          <a:pt x="1716940" y="-9588"/>
                          <a:pt x="1861566" y="0"/>
                        </a:cubicBezTo>
                        <a:cubicBezTo>
                          <a:pt x="2006192" y="9588"/>
                          <a:pt x="2207763" y="21981"/>
                          <a:pt x="2343461" y="0"/>
                        </a:cubicBezTo>
                        <a:cubicBezTo>
                          <a:pt x="2479159" y="-21981"/>
                          <a:pt x="2750648" y="13416"/>
                          <a:pt x="3003590" y="0"/>
                        </a:cubicBezTo>
                        <a:cubicBezTo>
                          <a:pt x="3256532" y="-13416"/>
                          <a:pt x="3337228" y="-18415"/>
                          <a:pt x="3544897" y="0"/>
                        </a:cubicBezTo>
                        <a:cubicBezTo>
                          <a:pt x="3752566" y="18415"/>
                          <a:pt x="3916496" y="3128"/>
                          <a:pt x="4086203" y="0"/>
                        </a:cubicBezTo>
                        <a:cubicBezTo>
                          <a:pt x="4255910" y="-3128"/>
                          <a:pt x="4621462" y="26283"/>
                          <a:pt x="4805745" y="0"/>
                        </a:cubicBezTo>
                        <a:cubicBezTo>
                          <a:pt x="4990028" y="-26283"/>
                          <a:pt x="5189992" y="-9856"/>
                          <a:pt x="5287640" y="0"/>
                        </a:cubicBezTo>
                        <a:cubicBezTo>
                          <a:pt x="5385289" y="9856"/>
                          <a:pt x="5798122" y="-6700"/>
                          <a:pt x="5941168" y="0"/>
                        </a:cubicBezTo>
                        <a:cubicBezTo>
                          <a:pt x="5945337" y="46630"/>
                          <a:pt x="5943066" y="79462"/>
                          <a:pt x="5941168" y="102140"/>
                        </a:cubicBezTo>
                        <a:cubicBezTo>
                          <a:pt x="5755018" y="95286"/>
                          <a:pt x="5630777" y="103542"/>
                          <a:pt x="5459273" y="102140"/>
                        </a:cubicBezTo>
                        <a:cubicBezTo>
                          <a:pt x="5287769" y="100738"/>
                          <a:pt x="5037230" y="93113"/>
                          <a:pt x="4917967" y="102140"/>
                        </a:cubicBezTo>
                        <a:cubicBezTo>
                          <a:pt x="4798704" y="111167"/>
                          <a:pt x="4439745" y="132052"/>
                          <a:pt x="4139014" y="102140"/>
                        </a:cubicBezTo>
                        <a:cubicBezTo>
                          <a:pt x="3838283" y="72228"/>
                          <a:pt x="3848038" y="92507"/>
                          <a:pt x="3597707" y="102140"/>
                        </a:cubicBezTo>
                        <a:cubicBezTo>
                          <a:pt x="3347376" y="111773"/>
                          <a:pt x="3165976" y="111400"/>
                          <a:pt x="2937578" y="102140"/>
                        </a:cubicBezTo>
                        <a:cubicBezTo>
                          <a:pt x="2709180" y="92880"/>
                          <a:pt x="2375847" y="122129"/>
                          <a:pt x="2158624" y="102140"/>
                        </a:cubicBezTo>
                        <a:cubicBezTo>
                          <a:pt x="1941401" y="82151"/>
                          <a:pt x="1592096" y="68272"/>
                          <a:pt x="1439083" y="102140"/>
                        </a:cubicBezTo>
                        <a:cubicBezTo>
                          <a:pt x="1286070" y="136008"/>
                          <a:pt x="1084033" y="111449"/>
                          <a:pt x="838365" y="102140"/>
                        </a:cubicBezTo>
                        <a:cubicBezTo>
                          <a:pt x="592697" y="92831"/>
                          <a:pt x="278192" y="69898"/>
                          <a:pt x="0" y="102140"/>
                        </a:cubicBezTo>
                        <a:cubicBezTo>
                          <a:pt x="-2185" y="66540"/>
                          <a:pt x="-2413" y="22193"/>
                          <a:pt x="0" y="0"/>
                        </a:cubicBezTo>
                        <a:close/>
                      </a:path>
                      <a:path w="5941168" h="102140" stroke="0" extrusionOk="0">
                        <a:moveTo>
                          <a:pt x="0" y="0"/>
                        </a:moveTo>
                        <a:cubicBezTo>
                          <a:pt x="151438" y="-14394"/>
                          <a:pt x="412410" y="-28191"/>
                          <a:pt x="600718" y="0"/>
                        </a:cubicBezTo>
                        <a:cubicBezTo>
                          <a:pt x="789026" y="28191"/>
                          <a:pt x="894825" y="15438"/>
                          <a:pt x="1142025" y="0"/>
                        </a:cubicBezTo>
                        <a:cubicBezTo>
                          <a:pt x="1389225" y="-15438"/>
                          <a:pt x="1536556" y="22022"/>
                          <a:pt x="1683331" y="0"/>
                        </a:cubicBezTo>
                        <a:cubicBezTo>
                          <a:pt x="1830106" y="-22022"/>
                          <a:pt x="1976350" y="-23696"/>
                          <a:pt x="2165226" y="0"/>
                        </a:cubicBezTo>
                        <a:cubicBezTo>
                          <a:pt x="2354102" y="23696"/>
                          <a:pt x="2424404" y="-8619"/>
                          <a:pt x="2647120" y="0"/>
                        </a:cubicBezTo>
                        <a:cubicBezTo>
                          <a:pt x="2869836" y="8619"/>
                          <a:pt x="3013187" y="-3818"/>
                          <a:pt x="3129015" y="0"/>
                        </a:cubicBezTo>
                        <a:cubicBezTo>
                          <a:pt x="3244844" y="3818"/>
                          <a:pt x="3609525" y="-14305"/>
                          <a:pt x="3848557" y="0"/>
                        </a:cubicBezTo>
                        <a:cubicBezTo>
                          <a:pt x="4087589" y="14305"/>
                          <a:pt x="4227984" y="3406"/>
                          <a:pt x="4330451" y="0"/>
                        </a:cubicBezTo>
                        <a:cubicBezTo>
                          <a:pt x="4432918" y="-3406"/>
                          <a:pt x="4667963" y="-714"/>
                          <a:pt x="4871758" y="0"/>
                        </a:cubicBezTo>
                        <a:cubicBezTo>
                          <a:pt x="5075553" y="714"/>
                          <a:pt x="5485490" y="-27442"/>
                          <a:pt x="5941168" y="0"/>
                        </a:cubicBezTo>
                        <a:cubicBezTo>
                          <a:pt x="5942648" y="49101"/>
                          <a:pt x="5937947" y="72645"/>
                          <a:pt x="5941168" y="102140"/>
                        </a:cubicBezTo>
                        <a:cubicBezTo>
                          <a:pt x="5725204" y="107522"/>
                          <a:pt x="5592468" y="108516"/>
                          <a:pt x="5399862" y="102140"/>
                        </a:cubicBezTo>
                        <a:cubicBezTo>
                          <a:pt x="5207256" y="95764"/>
                          <a:pt x="5122964" y="84880"/>
                          <a:pt x="4858555" y="102140"/>
                        </a:cubicBezTo>
                        <a:cubicBezTo>
                          <a:pt x="4594146" y="119400"/>
                          <a:pt x="4292411" y="132372"/>
                          <a:pt x="4139014" y="102140"/>
                        </a:cubicBezTo>
                        <a:cubicBezTo>
                          <a:pt x="3985617" y="71908"/>
                          <a:pt x="3686075" y="72689"/>
                          <a:pt x="3419472" y="102140"/>
                        </a:cubicBezTo>
                        <a:cubicBezTo>
                          <a:pt x="3152869" y="131591"/>
                          <a:pt x="3034356" y="101187"/>
                          <a:pt x="2818754" y="102140"/>
                        </a:cubicBezTo>
                        <a:cubicBezTo>
                          <a:pt x="2603152" y="103093"/>
                          <a:pt x="2230611" y="96587"/>
                          <a:pt x="2039801" y="102140"/>
                        </a:cubicBezTo>
                        <a:cubicBezTo>
                          <a:pt x="1848991" y="107693"/>
                          <a:pt x="1721574" y="121765"/>
                          <a:pt x="1498495" y="102140"/>
                        </a:cubicBezTo>
                        <a:cubicBezTo>
                          <a:pt x="1275416" y="82515"/>
                          <a:pt x="1169348" y="75643"/>
                          <a:pt x="897776" y="102140"/>
                        </a:cubicBezTo>
                        <a:cubicBezTo>
                          <a:pt x="626204" y="128637"/>
                          <a:pt x="273485" y="120154"/>
                          <a:pt x="0" y="102140"/>
                        </a:cubicBezTo>
                        <a:cubicBezTo>
                          <a:pt x="-373" y="62806"/>
                          <a:pt x="3781" y="247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dist="38100" dir="2700000">
              <a:srgbClr val="000000">
                <a:alpha val="40000"/>
              </a:srgbClr>
            </a:outerShdw>
            <a:reflection stA="4000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subtítulo">
            <a:extLst>
              <a:ext uri="{FF2B5EF4-FFF2-40B4-BE49-F238E27FC236}">
                <a16:creationId xmlns:a16="http://schemas.microsoft.com/office/drawing/2014/main" id="{753D7E85-A5AE-1203-70E2-CDCCBF998891}"/>
              </a:ext>
            </a:extLst>
          </p:cNvPr>
          <p:cNvSpPr txBox="1"/>
          <p:nvPr/>
        </p:nvSpPr>
        <p:spPr>
          <a:xfrm>
            <a:off x="1444360" y="541484"/>
            <a:ext cx="603772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>
                <a:latin typeface="Calibri Light"/>
                <a:ea typeface="+mn-lt"/>
                <a:cs typeface="Calibri Light"/>
              </a:rPr>
              <a:t>Boas Práticas de Navegação</a:t>
            </a:r>
            <a:endParaRPr lang="pt-BR" dirty="0"/>
          </a:p>
        </p:txBody>
      </p:sp>
      <p:sp>
        <p:nvSpPr>
          <p:cNvPr id="10" name="texto">
            <a:extLst>
              <a:ext uri="{FF2B5EF4-FFF2-40B4-BE49-F238E27FC236}">
                <a16:creationId xmlns:a16="http://schemas.microsoft.com/office/drawing/2014/main" id="{4E8946D5-C4C6-B553-8217-EE1904F4D16B}"/>
              </a:ext>
            </a:extLst>
          </p:cNvPr>
          <p:cNvSpPr txBox="1"/>
          <p:nvPr/>
        </p:nvSpPr>
        <p:spPr>
          <a:xfrm>
            <a:off x="1288429" y="1670932"/>
            <a:ext cx="7400918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pt-BR" sz="2400">
                <a:latin typeface="Calibri"/>
                <a:ea typeface="+mn-lt"/>
                <a:cs typeface="Calibri"/>
              </a:rPr>
              <a:t>Consistência: Mantenha a navegação consistente em todas as páginas do site.</a:t>
            </a:r>
            <a:endParaRPr lang="pt-BR">
              <a:latin typeface="Aptos"/>
              <a:ea typeface="+mn-lt"/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>
                <a:latin typeface="Calibri"/>
                <a:ea typeface="+mn-lt"/>
                <a:cs typeface="Calibri"/>
              </a:rPr>
              <a:t>Clareza: Use textos de link claros e descritivos.</a:t>
            </a:r>
            <a:endParaRPr lang="pt-BR"/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Calibri"/>
                <a:ea typeface="+mn-lt"/>
                <a:cs typeface="Calibri"/>
              </a:rPr>
              <a:t>Acessibilidade: Adicione texto alternativo significativo para imagens e considere a navegação por teclado.</a:t>
            </a:r>
            <a:endParaRPr lang="pt-BR" dirty="0"/>
          </a:p>
          <a:p>
            <a:pPr algn="just"/>
            <a:endParaRPr lang="pt-BR" sz="2400" dirty="0">
              <a:latin typeface="Calibri"/>
              <a:ea typeface="+mn-lt"/>
              <a:cs typeface="Calibri"/>
            </a:endParaRPr>
          </a:p>
          <a:p>
            <a:pPr algn="just"/>
            <a:r>
              <a:rPr lang="pt-BR" sz="2400" dirty="0">
                <a:latin typeface="Calibri"/>
                <a:ea typeface="+mn-lt"/>
                <a:cs typeface="Calibri"/>
              </a:rPr>
              <a:t> Os elementos de navegação são essenciais para criar uma experiência de usuário fluida e intuitiva. Compreender e utilizar corretamente os elementos &lt;a&gt; e &lt;</a:t>
            </a:r>
            <a:r>
              <a:rPr lang="pt-BR" sz="2400" dirty="0" err="1">
                <a:latin typeface="Calibri"/>
                <a:ea typeface="+mn-lt"/>
                <a:cs typeface="Calibri"/>
              </a:rPr>
              <a:t>img</a:t>
            </a:r>
            <a:r>
              <a:rPr lang="pt-BR" sz="2400" dirty="0">
                <a:latin typeface="Calibri"/>
                <a:ea typeface="+mn-lt"/>
                <a:cs typeface="Calibri"/>
              </a:rPr>
              <a:t>&gt; permitirá que você construa páginas web interativas e visualmente atraentes.</a:t>
            </a:r>
            <a:endParaRPr lang="pt-BR" dirty="0"/>
          </a:p>
          <a:p>
            <a:pPr algn="just"/>
            <a:endParaRPr lang="pt-BR" sz="2400" dirty="0">
              <a:latin typeface="Calibri"/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endParaRPr lang="pt-BR" sz="2400" dirty="0">
              <a:latin typeface="Calibri"/>
              <a:cs typeface="Calibri"/>
            </a:endParaRPr>
          </a:p>
          <a:p>
            <a:pPr algn="just"/>
            <a:endParaRPr lang="pt-BR" sz="2400" dirty="0">
              <a:latin typeface="Calibri"/>
              <a:cs typeface="Calibri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3A5E843-B79F-3E9C-8223-E7482F5CF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D38B478-32B0-2030-EDD0-580A599D0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Iniciando com HTML: Dominando os Fundamentos da Linguagem da Web</a:t>
            </a:r>
          </a:p>
        </p:txBody>
      </p:sp>
    </p:spTree>
    <p:extLst>
      <p:ext uri="{BB962C8B-B14F-4D97-AF65-F5344CB8AC3E}">
        <p14:creationId xmlns:p14="http://schemas.microsoft.com/office/powerpoint/2010/main" val="603811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0E8479E-D072-8D0A-3695-49FE0D49EE58}"/>
              </a:ext>
            </a:extLst>
          </p:cNvPr>
          <p:cNvSpPr/>
          <p:nvPr/>
        </p:nvSpPr>
        <p:spPr>
          <a:xfrm>
            <a:off x="5197" y="-2209"/>
            <a:ext cx="9584175" cy="128015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">
            <a:extLst>
              <a:ext uri="{FF2B5EF4-FFF2-40B4-BE49-F238E27FC236}">
                <a16:creationId xmlns:a16="http://schemas.microsoft.com/office/drawing/2014/main" id="{6551D0E4-E2DA-BCC0-037F-9702C6114513}"/>
              </a:ext>
            </a:extLst>
          </p:cNvPr>
          <p:cNvSpPr txBox="1"/>
          <p:nvPr/>
        </p:nvSpPr>
        <p:spPr>
          <a:xfrm>
            <a:off x="693439" y="3118786"/>
            <a:ext cx="8176868" cy="15696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600" dirty="0">
                <a:solidFill>
                  <a:schemeClr val="bg1"/>
                </a:solidFill>
                <a:latin typeface="Impact"/>
                <a:cs typeface="Calibri"/>
              </a:rPr>
              <a:t>CAPÍTULO 04</a:t>
            </a:r>
            <a:endParaRPr lang="pt-BR" sz="9600" dirty="0">
              <a:solidFill>
                <a:schemeClr val="bg1"/>
              </a:solidFill>
            </a:endParaRPr>
          </a:p>
        </p:txBody>
      </p:sp>
      <p:sp>
        <p:nvSpPr>
          <p:cNvPr id="5" name="texto">
            <a:extLst>
              <a:ext uri="{FF2B5EF4-FFF2-40B4-BE49-F238E27FC236}">
                <a16:creationId xmlns:a16="http://schemas.microsoft.com/office/drawing/2014/main" id="{9F890908-1791-2587-42BB-BFC59CD44BCE}"/>
              </a:ext>
            </a:extLst>
          </p:cNvPr>
          <p:cNvSpPr txBox="1"/>
          <p:nvPr/>
        </p:nvSpPr>
        <p:spPr>
          <a:xfrm>
            <a:off x="2014369" y="8584602"/>
            <a:ext cx="5435299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alibri"/>
                <a:ea typeface="+mn-lt"/>
                <a:cs typeface="Calibri"/>
              </a:rPr>
              <a:t>Listas são uma maneira eficaz de organizar e apresentar informações de forma clara e estruturada. HTML oferece dois tipos principais de listas: listas não ordenadas e listas ordenadas.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" name="Título">
            <a:extLst>
              <a:ext uri="{FF2B5EF4-FFF2-40B4-BE49-F238E27FC236}">
                <a16:creationId xmlns:a16="http://schemas.microsoft.com/office/drawing/2014/main" id="{2F70C333-2098-D77C-33AD-FA57CEBA6720}"/>
              </a:ext>
            </a:extLst>
          </p:cNvPr>
          <p:cNvSpPr txBox="1"/>
          <p:nvPr/>
        </p:nvSpPr>
        <p:spPr>
          <a:xfrm>
            <a:off x="1407733" y="5257733"/>
            <a:ext cx="679797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Impact"/>
                <a:ea typeface="+mn-lt"/>
                <a:cs typeface="+mn-lt"/>
              </a:rPr>
              <a:t>LISTAS</a:t>
            </a:r>
            <a:endParaRPr lang="pt-BR" sz="7200" dirty="0">
              <a:solidFill>
                <a:schemeClr val="bg1"/>
              </a:solidFill>
              <a:latin typeface="Impact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C44122B-A133-9708-5DF7-2F19A1A3A2DD}"/>
              </a:ext>
            </a:extLst>
          </p:cNvPr>
          <p:cNvSpPr/>
          <p:nvPr/>
        </p:nvSpPr>
        <p:spPr>
          <a:xfrm>
            <a:off x="1095404" y="7689644"/>
            <a:ext cx="7388156" cy="136186"/>
          </a:xfrm>
          <a:prstGeom prst="rect">
            <a:avLst/>
          </a:prstGeom>
          <a:solidFill>
            <a:schemeClr val="accent2"/>
          </a:solidFill>
          <a:ln w="6350">
            <a:noFill/>
            <a:prstDash val="sysDot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5941168"/>
                      <a:gd name="connsiteY0" fmla="*/ 0 h 102140"/>
                      <a:gd name="connsiteX1" fmla="*/ 541306 w 5941168"/>
                      <a:gd name="connsiteY1" fmla="*/ 0 h 102140"/>
                      <a:gd name="connsiteX2" fmla="*/ 1201436 w 5941168"/>
                      <a:gd name="connsiteY2" fmla="*/ 0 h 102140"/>
                      <a:gd name="connsiteX3" fmla="*/ 1861566 w 5941168"/>
                      <a:gd name="connsiteY3" fmla="*/ 0 h 102140"/>
                      <a:gd name="connsiteX4" fmla="*/ 2343461 w 5941168"/>
                      <a:gd name="connsiteY4" fmla="*/ 0 h 102140"/>
                      <a:gd name="connsiteX5" fmla="*/ 3003590 w 5941168"/>
                      <a:gd name="connsiteY5" fmla="*/ 0 h 102140"/>
                      <a:gd name="connsiteX6" fmla="*/ 3544897 w 5941168"/>
                      <a:gd name="connsiteY6" fmla="*/ 0 h 102140"/>
                      <a:gd name="connsiteX7" fmla="*/ 4086203 w 5941168"/>
                      <a:gd name="connsiteY7" fmla="*/ 0 h 102140"/>
                      <a:gd name="connsiteX8" fmla="*/ 4805745 w 5941168"/>
                      <a:gd name="connsiteY8" fmla="*/ 0 h 102140"/>
                      <a:gd name="connsiteX9" fmla="*/ 5287640 w 5941168"/>
                      <a:gd name="connsiteY9" fmla="*/ 0 h 102140"/>
                      <a:gd name="connsiteX10" fmla="*/ 5941168 w 5941168"/>
                      <a:gd name="connsiteY10" fmla="*/ 0 h 102140"/>
                      <a:gd name="connsiteX11" fmla="*/ 5941168 w 5941168"/>
                      <a:gd name="connsiteY11" fmla="*/ 102140 h 102140"/>
                      <a:gd name="connsiteX12" fmla="*/ 5459273 w 5941168"/>
                      <a:gd name="connsiteY12" fmla="*/ 102140 h 102140"/>
                      <a:gd name="connsiteX13" fmla="*/ 4917967 w 5941168"/>
                      <a:gd name="connsiteY13" fmla="*/ 102140 h 102140"/>
                      <a:gd name="connsiteX14" fmla="*/ 4139014 w 5941168"/>
                      <a:gd name="connsiteY14" fmla="*/ 102140 h 102140"/>
                      <a:gd name="connsiteX15" fmla="*/ 3597707 w 5941168"/>
                      <a:gd name="connsiteY15" fmla="*/ 102140 h 102140"/>
                      <a:gd name="connsiteX16" fmla="*/ 2937578 w 5941168"/>
                      <a:gd name="connsiteY16" fmla="*/ 102140 h 102140"/>
                      <a:gd name="connsiteX17" fmla="*/ 2158624 w 5941168"/>
                      <a:gd name="connsiteY17" fmla="*/ 102140 h 102140"/>
                      <a:gd name="connsiteX18" fmla="*/ 1439083 w 5941168"/>
                      <a:gd name="connsiteY18" fmla="*/ 102140 h 102140"/>
                      <a:gd name="connsiteX19" fmla="*/ 838365 w 5941168"/>
                      <a:gd name="connsiteY19" fmla="*/ 102140 h 102140"/>
                      <a:gd name="connsiteX20" fmla="*/ 0 w 5941168"/>
                      <a:gd name="connsiteY20" fmla="*/ 102140 h 102140"/>
                      <a:gd name="connsiteX21" fmla="*/ 0 w 5941168"/>
                      <a:gd name="connsiteY21" fmla="*/ 0 h 102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941168" h="102140" fill="none" extrusionOk="0">
                        <a:moveTo>
                          <a:pt x="0" y="0"/>
                        </a:moveTo>
                        <a:cubicBezTo>
                          <a:pt x="228868" y="-6974"/>
                          <a:pt x="342876" y="-16694"/>
                          <a:pt x="541306" y="0"/>
                        </a:cubicBezTo>
                        <a:cubicBezTo>
                          <a:pt x="739736" y="16694"/>
                          <a:pt x="1035016" y="23168"/>
                          <a:pt x="1201436" y="0"/>
                        </a:cubicBezTo>
                        <a:cubicBezTo>
                          <a:pt x="1367856" y="-23168"/>
                          <a:pt x="1716940" y="-9588"/>
                          <a:pt x="1861566" y="0"/>
                        </a:cubicBezTo>
                        <a:cubicBezTo>
                          <a:pt x="2006192" y="9588"/>
                          <a:pt x="2207763" y="21981"/>
                          <a:pt x="2343461" y="0"/>
                        </a:cubicBezTo>
                        <a:cubicBezTo>
                          <a:pt x="2479159" y="-21981"/>
                          <a:pt x="2750648" y="13416"/>
                          <a:pt x="3003590" y="0"/>
                        </a:cubicBezTo>
                        <a:cubicBezTo>
                          <a:pt x="3256532" y="-13416"/>
                          <a:pt x="3337228" y="-18415"/>
                          <a:pt x="3544897" y="0"/>
                        </a:cubicBezTo>
                        <a:cubicBezTo>
                          <a:pt x="3752566" y="18415"/>
                          <a:pt x="3916496" y="3128"/>
                          <a:pt x="4086203" y="0"/>
                        </a:cubicBezTo>
                        <a:cubicBezTo>
                          <a:pt x="4255910" y="-3128"/>
                          <a:pt x="4621462" y="26283"/>
                          <a:pt x="4805745" y="0"/>
                        </a:cubicBezTo>
                        <a:cubicBezTo>
                          <a:pt x="4990028" y="-26283"/>
                          <a:pt x="5189992" y="-9856"/>
                          <a:pt x="5287640" y="0"/>
                        </a:cubicBezTo>
                        <a:cubicBezTo>
                          <a:pt x="5385289" y="9856"/>
                          <a:pt x="5798122" y="-6700"/>
                          <a:pt x="5941168" y="0"/>
                        </a:cubicBezTo>
                        <a:cubicBezTo>
                          <a:pt x="5945337" y="46630"/>
                          <a:pt x="5943066" y="79462"/>
                          <a:pt x="5941168" y="102140"/>
                        </a:cubicBezTo>
                        <a:cubicBezTo>
                          <a:pt x="5755018" y="95286"/>
                          <a:pt x="5630777" y="103542"/>
                          <a:pt x="5459273" y="102140"/>
                        </a:cubicBezTo>
                        <a:cubicBezTo>
                          <a:pt x="5287769" y="100738"/>
                          <a:pt x="5037230" y="93113"/>
                          <a:pt x="4917967" y="102140"/>
                        </a:cubicBezTo>
                        <a:cubicBezTo>
                          <a:pt x="4798704" y="111167"/>
                          <a:pt x="4439745" y="132052"/>
                          <a:pt x="4139014" y="102140"/>
                        </a:cubicBezTo>
                        <a:cubicBezTo>
                          <a:pt x="3838283" y="72228"/>
                          <a:pt x="3848038" y="92507"/>
                          <a:pt x="3597707" y="102140"/>
                        </a:cubicBezTo>
                        <a:cubicBezTo>
                          <a:pt x="3347376" y="111773"/>
                          <a:pt x="3165976" y="111400"/>
                          <a:pt x="2937578" y="102140"/>
                        </a:cubicBezTo>
                        <a:cubicBezTo>
                          <a:pt x="2709180" y="92880"/>
                          <a:pt x="2375847" y="122129"/>
                          <a:pt x="2158624" y="102140"/>
                        </a:cubicBezTo>
                        <a:cubicBezTo>
                          <a:pt x="1941401" y="82151"/>
                          <a:pt x="1592096" y="68272"/>
                          <a:pt x="1439083" y="102140"/>
                        </a:cubicBezTo>
                        <a:cubicBezTo>
                          <a:pt x="1286070" y="136008"/>
                          <a:pt x="1084033" y="111449"/>
                          <a:pt x="838365" y="102140"/>
                        </a:cubicBezTo>
                        <a:cubicBezTo>
                          <a:pt x="592697" y="92831"/>
                          <a:pt x="278192" y="69898"/>
                          <a:pt x="0" y="102140"/>
                        </a:cubicBezTo>
                        <a:cubicBezTo>
                          <a:pt x="-2185" y="66540"/>
                          <a:pt x="-2413" y="22193"/>
                          <a:pt x="0" y="0"/>
                        </a:cubicBezTo>
                        <a:close/>
                      </a:path>
                      <a:path w="5941168" h="102140" stroke="0" extrusionOk="0">
                        <a:moveTo>
                          <a:pt x="0" y="0"/>
                        </a:moveTo>
                        <a:cubicBezTo>
                          <a:pt x="151438" y="-14394"/>
                          <a:pt x="412410" y="-28191"/>
                          <a:pt x="600718" y="0"/>
                        </a:cubicBezTo>
                        <a:cubicBezTo>
                          <a:pt x="789026" y="28191"/>
                          <a:pt x="894825" y="15438"/>
                          <a:pt x="1142025" y="0"/>
                        </a:cubicBezTo>
                        <a:cubicBezTo>
                          <a:pt x="1389225" y="-15438"/>
                          <a:pt x="1536556" y="22022"/>
                          <a:pt x="1683331" y="0"/>
                        </a:cubicBezTo>
                        <a:cubicBezTo>
                          <a:pt x="1830106" y="-22022"/>
                          <a:pt x="1976350" y="-23696"/>
                          <a:pt x="2165226" y="0"/>
                        </a:cubicBezTo>
                        <a:cubicBezTo>
                          <a:pt x="2354102" y="23696"/>
                          <a:pt x="2424404" y="-8619"/>
                          <a:pt x="2647120" y="0"/>
                        </a:cubicBezTo>
                        <a:cubicBezTo>
                          <a:pt x="2869836" y="8619"/>
                          <a:pt x="3013187" y="-3818"/>
                          <a:pt x="3129015" y="0"/>
                        </a:cubicBezTo>
                        <a:cubicBezTo>
                          <a:pt x="3244844" y="3818"/>
                          <a:pt x="3609525" y="-14305"/>
                          <a:pt x="3848557" y="0"/>
                        </a:cubicBezTo>
                        <a:cubicBezTo>
                          <a:pt x="4087589" y="14305"/>
                          <a:pt x="4227984" y="3406"/>
                          <a:pt x="4330451" y="0"/>
                        </a:cubicBezTo>
                        <a:cubicBezTo>
                          <a:pt x="4432918" y="-3406"/>
                          <a:pt x="4667963" y="-714"/>
                          <a:pt x="4871758" y="0"/>
                        </a:cubicBezTo>
                        <a:cubicBezTo>
                          <a:pt x="5075553" y="714"/>
                          <a:pt x="5485490" y="-27442"/>
                          <a:pt x="5941168" y="0"/>
                        </a:cubicBezTo>
                        <a:cubicBezTo>
                          <a:pt x="5942648" y="49101"/>
                          <a:pt x="5937947" y="72645"/>
                          <a:pt x="5941168" y="102140"/>
                        </a:cubicBezTo>
                        <a:cubicBezTo>
                          <a:pt x="5725204" y="107522"/>
                          <a:pt x="5592468" y="108516"/>
                          <a:pt x="5399862" y="102140"/>
                        </a:cubicBezTo>
                        <a:cubicBezTo>
                          <a:pt x="5207256" y="95764"/>
                          <a:pt x="5122964" y="84880"/>
                          <a:pt x="4858555" y="102140"/>
                        </a:cubicBezTo>
                        <a:cubicBezTo>
                          <a:pt x="4594146" y="119400"/>
                          <a:pt x="4292411" y="132372"/>
                          <a:pt x="4139014" y="102140"/>
                        </a:cubicBezTo>
                        <a:cubicBezTo>
                          <a:pt x="3985617" y="71908"/>
                          <a:pt x="3686075" y="72689"/>
                          <a:pt x="3419472" y="102140"/>
                        </a:cubicBezTo>
                        <a:cubicBezTo>
                          <a:pt x="3152869" y="131591"/>
                          <a:pt x="3034356" y="101187"/>
                          <a:pt x="2818754" y="102140"/>
                        </a:cubicBezTo>
                        <a:cubicBezTo>
                          <a:pt x="2603152" y="103093"/>
                          <a:pt x="2230611" y="96587"/>
                          <a:pt x="2039801" y="102140"/>
                        </a:cubicBezTo>
                        <a:cubicBezTo>
                          <a:pt x="1848991" y="107693"/>
                          <a:pt x="1721574" y="121765"/>
                          <a:pt x="1498495" y="102140"/>
                        </a:cubicBezTo>
                        <a:cubicBezTo>
                          <a:pt x="1275416" y="82515"/>
                          <a:pt x="1169348" y="75643"/>
                          <a:pt x="897776" y="102140"/>
                        </a:cubicBezTo>
                        <a:cubicBezTo>
                          <a:pt x="626204" y="128637"/>
                          <a:pt x="273485" y="120154"/>
                          <a:pt x="0" y="102140"/>
                        </a:cubicBezTo>
                        <a:cubicBezTo>
                          <a:pt x="-373" y="62806"/>
                          <a:pt x="3781" y="247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dist="38100" dir="2700000">
              <a:srgbClr val="000000">
                <a:alpha val="40000"/>
              </a:srgbClr>
            </a:outerShdw>
            <a:reflection stA="4000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7E1C387-2C37-A52A-43DD-E8A6B58AC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21</a:t>
            </a:fld>
            <a:endParaRPr lang="pt-BR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3568D698-47F3-3C08-B9F9-1A4B4A0D0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Iniciando com HTML: Dominando os Fundamentos da Linguagem da Web</a:t>
            </a:r>
          </a:p>
        </p:txBody>
      </p:sp>
    </p:spTree>
    <p:extLst>
      <p:ext uri="{BB962C8B-B14F-4D97-AF65-F5344CB8AC3E}">
        <p14:creationId xmlns:p14="http://schemas.microsoft.com/office/powerpoint/2010/main" val="3179709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69F7AA1-3BE5-F78C-19D7-2EB48E850D33}"/>
              </a:ext>
            </a:extLst>
          </p:cNvPr>
          <p:cNvSpPr/>
          <p:nvPr/>
        </p:nvSpPr>
        <p:spPr>
          <a:xfrm>
            <a:off x="669818" y="-7295"/>
            <a:ext cx="102141" cy="1106518"/>
          </a:xfrm>
          <a:prstGeom prst="rect">
            <a:avLst/>
          </a:prstGeom>
          <a:solidFill>
            <a:schemeClr val="accent2"/>
          </a:solidFill>
          <a:ln w="6350">
            <a:noFill/>
            <a:prstDash val="sysDot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5941168"/>
                      <a:gd name="connsiteY0" fmla="*/ 0 h 102140"/>
                      <a:gd name="connsiteX1" fmla="*/ 541306 w 5941168"/>
                      <a:gd name="connsiteY1" fmla="*/ 0 h 102140"/>
                      <a:gd name="connsiteX2" fmla="*/ 1201436 w 5941168"/>
                      <a:gd name="connsiteY2" fmla="*/ 0 h 102140"/>
                      <a:gd name="connsiteX3" fmla="*/ 1861566 w 5941168"/>
                      <a:gd name="connsiteY3" fmla="*/ 0 h 102140"/>
                      <a:gd name="connsiteX4" fmla="*/ 2343461 w 5941168"/>
                      <a:gd name="connsiteY4" fmla="*/ 0 h 102140"/>
                      <a:gd name="connsiteX5" fmla="*/ 3003590 w 5941168"/>
                      <a:gd name="connsiteY5" fmla="*/ 0 h 102140"/>
                      <a:gd name="connsiteX6" fmla="*/ 3544897 w 5941168"/>
                      <a:gd name="connsiteY6" fmla="*/ 0 h 102140"/>
                      <a:gd name="connsiteX7" fmla="*/ 4086203 w 5941168"/>
                      <a:gd name="connsiteY7" fmla="*/ 0 h 102140"/>
                      <a:gd name="connsiteX8" fmla="*/ 4805745 w 5941168"/>
                      <a:gd name="connsiteY8" fmla="*/ 0 h 102140"/>
                      <a:gd name="connsiteX9" fmla="*/ 5287640 w 5941168"/>
                      <a:gd name="connsiteY9" fmla="*/ 0 h 102140"/>
                      <a:gd name="connsiteX10" fmla="*/ 5941168 w 5941168"/>
                      <a:gd name="connsiteY10" fmla="*/ 0 h 102140"/>
                      <a:gd name="connsiteX11" fmla="*/ 5941168 w 5941168"/>
                      <a:gd name="connsiteY11" fmla="*/ 102140 h 102140"/>
                      <a:gd name="connsiteX12" fmla="*/ 5459273 w 5941168"/>
                      <a:gd name="connsiteY12" fmla="*/ 102140 h 102140"/>
                      <a:gd name="connsiteX13" fmla="*/ 4917967 w 5941168"/>
                      <a:gd name="connsiteY13" fmla="*/ 102140 h 102140"/>
                      <a:gd name="connsiteX14" fmla="*/ 4139014 w 5941168"/>
                      <a:gd name="connsiteY14" fmla="*/ 102140 h 102140"/>
                      <a:gd name="connsiteX15" fmla="*/ 3597707 w 5941168"/>
                      <a:gd name="connsiteY15" fmla="*/ 102140 h 102140"/>
                      <a:gd name="connsiteX16" fmla="*/ 2937578 w 5941168"/>
                      <a:gd name="connsiteY16" fmla="*/ 102140 h 102140"/>
                      <a:gd name="connsiteX17" fmla="*/ 2158624 w 5941168"/>
                      <a:gd name="connsiteY17" fmla="*/ 102140 h 102140"/>
                      <a:gd name="connsiteX18" fmla="*/ 1439083 w 5941168"/>
                      <a:gd name="connsiteY18" fmla="*/ 102140 h 102140"/>
                      <a:gd name="connsiteX19" fmla="*/ 838365 w 5941168"/>
                      <a:gd name="connsiteY19" fmla="*/ 102140 h 102140"/>
                      <a:gd name="connsiteX20" fmla="*/ 0 w 5941168"/>
                      <a:gd name="connsiteY20" fmla="*/ 102140 h 102140"/>
                      <a:gd name="connsiteX21" fmla="*/ 0 w 5941168"/>
                      <a:gd name="connsiteY21" fmla="*/ 0 h 102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941168" h="102140" fill="none" extrusionOk="0">
                        <a:moveTo>
                          <a:pt x="0" y="0"/>
                        </a:moveTo>
                        <a:cubicBezTo>
                          <a:pt x="228868" y="-6974"/>
                          <a:pt x="342876" y="-16694"/>
                          <a:pt x="541306" y="0"/>
                        </a:cubicBezTo>
                        <a:cubicBezTo>
                          <a:pt x="739736" y="16694"/>
                          <a:pt x="1035016" y="23168"/>
                          <a:pt x="1201436" y="0"/>
                        </a:cubicBezTo>
                        <a:cubicBezTo>
                          <a:pt x="1367856" y="-23168"/>
                          <a:pt x="1716940" y="-9588"/>
                          <a:pt x="1861566" y="0"/>
                        </a:cubicBezTo>
                        <a:cubicBezTo>
                          <a:pt x="2006192" y="9588"/>
                          <a:pt x="2207763" y="21981"/>
                          <a:pt x="2343461" y="0"/>
                        </a:cubicBezTo>
                        <a:cubicBezTo>
                          <a:pt x="2479159" y="-21981"/>
                          <a:pt x="2750648" y="13416"/>
                          <a:pt x="3003590" y="0"/>
                        </a:cubicBezTo>
                        <a:cubicBezTo>
                          <a:pt x="3256532" y="-13416"/>
                          <a:pt x="3337228" y="-18415"/>
                          <a:pt x="3544897" y="0"/>
                        </a:cubicBezTo>
                        <a:cubicBezTo>
                          <a:pt x="3752566" y="18415"/>
                          <a:pt x="3916496" y="3128"/>
                          <a:pt x="4086203" y="0"/>
                        </a:cubicBezTo>
                        <a:cubicBezTo>
                          <a:pt x="4255910" y="-3128"/>
                          <a:pt x="4621462" y="26283"/>
                          <a:pt x="4805745" y="0"/>
                        </a:cubicBezTo>
                        <a:cubicBezTo>
                          <a:pt x="4990028" y="-26283"/>
                          <a:pt x="5189992" y="-9856"/>
                          <a:pt x="5287640" y="0"/>
                        </a:cubicBezTo>
                        <a:cubicBezTo>
                          <a:pt x="5385289" y="9856"/>
                          <a:pt x="5798122" y="-6700"/>
                          <a:pt x="5941168" y="0"/>
                        </a:cubicBezTo>
                        <a:cubicBezTo>
                          <a:pt x="5945337" y="46630"/>
                          <a:pt x="5943066" y="79462"/>
                          <a:pt x="5941168" y="102140"/>
                        </a:cubicBezTo>
                        <a:cubicBezTo>
                          <a:pt x="5755018" y="95286"/>
                          <a:pt x="5630777" y="103542"/>
                          <a:pt x="5459273" y="102140"/>
                        </a:cubicBezTo>
                        <a:cubicBezTo>
                          <a:pt x="5287769" y="100738"/>
                          <a:pt x="5037230" y="93113"/>
                          <a:pt x="4917967" y="102140"/>
                        </a:cubicBezTo>
                        <a:cubicBezTo>
                          <a:pt x="4798704" y="111167"/>
                          <a:pt x="4439745" y="132052"/>
                          <a:pt x="4139014" y="102140"/>
                        </a:cubicBezTo>
                        <a:cubicBezTo>
                          <a:pt x="3838283" y="72228"/>
                          <a:pt x="3848038" y="92507"/>
                          <a:pt x="3597707" y="102140"/>
                        </a:cubicBezTo>
                        <a:cubicBezTo>
                          <a:pt x="3347376" y="111773"/>
                          <a:pt x="3165976" y="111400"/>
                          <a:pt x="2937578" y="102140"/>
                        </a:cubicBezTo>
                        <a:cubicBezTo>
                          <a:pt x="2709180" y="92880"/>
                          <a:pt x="2375847" y="122129"/>
                          <a:pt x="2158624" y="102140"/>
                        </a:cubicBezTo>
                        <a:cubicBezTo>
                          <a:pt x="1941401" y="82151"/>
                          <a:pt x="1592096" y="68272"/>
                          <a:pt x="1439083" y="102140"/>
                        </a:cubicBezTo>
                        <a:cubicBezTo>
                          <a:pt x="1286070" y="136008"/>
                          <a:pt x="1084033" y="111449"/>
                          <a:pt x="838365" y="102140"/>
                        </a:cubicBezTo>
                        <a:cubicBezTo>
                          <a:pt x="592697" y="92831"/>
                          <a:pt x="278192" y="69898"/>
                          <a:pt x="0" y="102140"/>
                        </a:cubicBezTo>
                        <a:cubicBezTo>
                          <a:pt x="-2185" y="66540"/>
                          <a:pt x="-2413" y="22193"/>
                          <a:pt x="0" y="0"/>
                        </a:cubicBezTo>
                        <a:close/>
                      </a:path>
                      <a:path w="5941168" h="102140" stroke="0" extrusionOk="0">
                        <a:moveTo>
                          <a:pt x="0" y="0"/>
                        </a:moveTo>
                        <a:cubicBezTo>
                          <a:pt x="151438" y="-14394"/>
                          <a:pt x="412410" y="-28191"/>
                          <a:pt x="600718" y="0"/>
                        </a:cubicBezTo>
                        <a:cubicBezTo>
                          <a:pt x="789026" y="28191"/>
                          <a:pt x="894825" y="15438"/>
                          <a:pt x="1142025" y="0"/>
                        </a:cubicBezTo>
                        <a:cubicBezTo>
                          <a:pt x="1389225" y="-15438"/>
                          <a:pt x="1536556" y="22022"/>
                          <a:pt x="1683331" y="0"/>
                        </a:cubicBezTo>
                        <a:cubicBezTo>
                          <a:pt x="1830106" y="-22022"/>
                          <a:pt x="1976350" y="-23696"/>
                          <a:pt x="2165226" y="0"/>
                        </a:cubicBezTo>
                        <a:cubicBezTo>
                          <a:pt x="2354102" y="23696"/>
                          <a:pt x="2424404" y="-8619"/>
                          <a:pt x="2647120" y="0"/>
                        </a:cubicBezTo>
                        <a:cubicBezTo>
                          <a:pt x="2869836" y="8619"/>
                          <a:pt x="3013187" y="-3818"/>
                          <a:pt x="3129015" y="0"/>
                        </a:cubicBezTo>
                        <a:cubicBezTo>
                          <a:pt x="3244844" y="3818"/>
                          <a:pt x="3609525" y="-14305"/>
                          <a:pt x="3848557" y="0"/>
                        </a:cubicBezTo>
                        <a:cubicBezTo>
                          <a:pt x="4087589" y="14305"/>
                          <a:pt x="4227984" y="3406"/>
                          <a:pt x="4330451" y="0"/>
                        </a:cubicBezTo>
                        <a:cubicBezTo>
                          <a:pt x="4432918" y="-3406"/>
                          <a:pt x="4667963" y="-714"/>
                          <a:pt x="4871758" y="0"/>
                        </a:cubicBezTo>
                        <a:cubicBezTo>
                          <a:pt x="5075553" y="714"/>
                          <a:pt x="5485490" y="-27442"/>
                          <a:pt x="5941168" y="0"/>
                        </a:cubicBezTo>
                        <a:cubicBezTo>
                          <a:pt x="5942648" y="49101"/>
                          <a:pt x="5937947" y="72645"/>
                          <a:pt x="5941168" y="102140"/>
                        </a:cubicBezTo>
                        <a:cubicBezTo>
                          <a:pt x="5725204" y="107522"/>
                          <a:pt x="5592468" y="108516"/>
                          <a:pt x="5399862" y="102140"/>
                        </a:cubicBezTo>
                        <a:cubicBezTo>
                          <a:pt x="5207256" y="95764"/>
                          <a:pt x="5122964" y="84880"/>
                          <a:pt x="4858555" y="102140"/>
                        </a:cubicBezTo>
                        <a:cubicBezTo>
                          <a:pt x="4594146" y="119400"/>
                          <a:pt x="4292411" y="132372"/>
                          <a:pt x="4139014" y="102140"/>
                        </a:cubicBezTo>
                        <a:cubicBezTo>
                          <a:pt x="3985617" y="71908"/>
                          <a:pt x="3686075" y="72689"/>
                          <a:pt x="3419472" y="102140"/>
                        </a:cubicBezTo>
                        <a:cubicBezTo>
                          <a:pt x="3152869" y="131591"/>
                          <a:pt x="3034356" y="101187"/>
                          <a:pt x="2818754" y="102140"/>
                        </a:cubicBezTo>
                        <a:cubicBezTo>
                          <a:pt x="2603152" y="103093"/>
                          <a:pt x="2230611" y="96587"/>
                          <a:pt x="2039801" y="102140"/>
                        </a:cubicBezTo>
                        <a:cubicBezTo>
                          <a:pt x="1848991" y="107693"/>
                          <a:pt x="1721574" y="121765"/>
                          <a:pt x="1498495" y="102140"/>
                        </a:cubicBezTo>
                        <a:cubicBezTo>
                          <a:pt x="1275416" y="82515"/>
                          <a:pt x="1169348" y="75643"/>
                          <a:pt x="897776" y="102140"/>
                        </a:cubicBezTo>
                        <a:cubicBezTo>
                          <a:pt x="626204" y="128637"/>
                          <a:pt x="273485" y="120154"/>
                          <a:pt x="0" y="102140"/>
                        </a:cubicBezTo>
                        <a:cubicBezTo>
                          <a:pt x="-373" y="62806"/>
                          <a:pt x="3781" y="247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dist="38100" dir="2700000">
              <a:srgbClr val="000000">
                <a:alpha val="40000"/>
              </a:srgbClr>
            </a:outerShdw>
            <a:reflection stA="4000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">
            <a:extLst>
              <a:ext uri="{FF2B5EF4-FFF2-40B4-BE49-F238E27FC236}">
                <a16:creationId xmlns:a16="http://schemas.microsoft.com/office/drawing/2014/main" id="{9B182642-FB1F-E309-CA5C-AE29980C5306}"/>
              </a:ext>
            </a:extLst>
          </p:cNvPr>
          <p:cNvSpPr txBox="1"/>
          <p:nvPr/>
        </p:nvSpPr>
        <p:spPr>
          <a:xfrm>
            <a:off x="1623921" y="535067"/>
            <a:ext cx="5820849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000" dirty="0">
                <a:latin typeface="Impact"/>
              </a:rPr>
              <a:t>Listas Não Ordenadas: &lt;</a:t>
            </a:r>
            <a:r>
              <a:rPr lang="pt-BR" sz="4000" dirty="0" err="1">
                <a:latin typeface="Impact"/>
              </a:rPr>
              <a:t>ul</a:t>
            </a:r>
            <a:r>
              <a:rPr lang="pt-BR" sz="4000" dirty="0">
                <a:latin typeface="Impact"/>
              </a:rPr>
              <a:t>&gt;</a:t>
            </a:r>
            <a:endParaRPr lang="pt-BR" dirty="0"/>
          </a:p>
          <a:p>
            <a:endParaRPr lang="pt-BR" sz="4000" dirty="0">
              <a:latin typeface="Impact"/>
            </a:endParaRPr>
          </a:p>
        </p:txBody>
      </p:sp>
      <p:sp>
        <p:nvSpPr>
          <p:cNvPr id="13" name="texto">
            <a:extLst>
              <a:ext uri="{FF2B5EF4-FFF2-40B4-BE49-F238E27FC236}">
                <a16:creationId xmlns:a16="http://schemas.microsoft.com/office/drawing/2014/main" id="{93DC4A38-DCFB-0AE7-C907-6331C0F539B0}"/>
              </a:ext>
            </a:extLst>
          </p:cNvPr>
          <p:cNvSpPr txBox="1"/>
          <p:nvPr/>
        </p:nvSpPr>
        <p:spPr>
          <a:xfrm>
            <a:off x="1288429" y="1463601"/>
            <a:ext cx="740091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400" dirty="0">
                <a:latin typeface="Calibri"/>
                <a:ea typeface="+mn-lt"/>
                <a:cs typeface="Calibri"/>
              </a:rPr>
              <a:t> As listas não ordenadas são usadas para agrupar itens que não seguem uma ordem específica. Cada item da lista é representado pelo elemento &lt;li&gt; (</a:t>
            </a:r>
            <a:r>
              <a:rPr lang="pt-BR" sz="2400" dirty="0" err="1">
                <a:latin typeface="Calibri"/>
                <a:ea typeface="+mn-lt"/>
                <a:cs typeface="Calibri"/>
              </a:rPr>
              <a:t>list</a:t>
            </a:r>
            <a:r>
              <a:rPr lang="pt-BR" sz="2400" dirty="0">
                <a:latin typeface="Calibri"/>
                <a:ea typeface="+mn-lt"/>
                <a:cs typeface="Calibri"/>
              </a:rPr>
              <a:t> item).</a:t>
            </a:r>
            <a:endParaRPr lang="pt-BR" dirty="0">
              <a:latin typeface="Aptos" panose="020B0004020202020204"/>
              <a:cs typeface="Calibri"/>
            </a:endParaRPr>
          </a:p>
        </p:txBody>
      </p:sp>
      <p:sp>
        <p:nvSpPr>
          <p:cNvPr id="5" name="subtítulo">
            <a:extLst>
              <a:ext uri="{FF2B5EF4-FFF2-40B4-BE49-F238E27FC236}">
                <a16:creationId xmlns:a16="http://schemas.microsoft.com/office/drawing/2014/main" id="{B3B5B300-52CF-0A66-7D2F-0B8A8BAD22BE}"/>
              </a:ext>
            </a:extLst>
          </p:cNvPr>
          <p:cNvSpPr txBox="1"/>
          <p:nvPr/>
        </p:nvSpPr>
        <p:spPr>
          <a:xfrm>
            <a:off x="1619022" y="3208548"/>
            <a:ext cx="661121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>
                <a:latin typeface="Calibri Light"/>
                <a:ea typeface="+mn-lt"/>
                <a:cs typeface="+mn-lt"/>
              </a:rPr>
              <a:t>Estrutura das Listas Não Ordenadas</a:t>
            </a:r>
            <a:endParaRPr lang="pt-BR">
              <a:latin typeface="Calibri Light"/>
              <a:cs typeface="Calibri Light"/>
            </a:endParaRPr>
          </a:p>
        </p:txBody>
      </p:sp>
      <p:sp>
        <p:nvSpPr>
          <p:cNvPr id="8" name="texto">
            <a:extLst>
              <a:ext uri="{FF2B5EF4-FFF2-40B4-BE49-F238E27FC236}">
                <a16:creationId xmlns:a16="http://schemas.microsoft.com/office/drawing/2014/main" id="{A731BDB1-9959-A6CB-A930-801EE3E05DA8}"/>
              </a:ext>
            </a:extLst>
          </p:cNvPr>
          <p:cNvSpPr txBox="1"/>
          <p:nvPr/>
        </p:nvSpPr>
        <p:spPr>
          <a:xfrm>
            <a:off x="1288429" y="4168847"/>
            <a:ext cx="740091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400" dirty="0">
                <a:latin typeface="Calibri"/>
                <a:ea typeface="+mn-lt"/>
                <a:cs typeface="Calibri"/>
              </a:rPr>
              <a:t> A estrutura básica de uma lista não ordenada envolve a </a:t>
            </a:r>
            <a:r>
              <a:rPr lang="pt-BR" sz="2400" dirty="0" err="1">
                <a:latin typeface="Calibri"/>
                <a:ea typeface="+mn-lt"/>
                <a:cs typeface="Calibri"/>
              </a:rPr>
              <a:t>tag</a:t>
            </a:r>
            <a:r>
              <a:rPr lang="pt-BR" sz="2400" dirty="0">
                <a:latin typeface="Calibri"/>
                <a:ea typeface="+mn-lt"/>
                <a:cs typeface="Calibri"/>
              </a:rPr>
              <a:t> de abertura </a:t>
            </a:r>
            <a:r>
              <a:rPr lang="pt-BR" sz="2400" dirty="0">
                <a:latin typeface="Calibri"/>
                <a:cs typeface="Calibri"/>
              </a:rPr>
              <a:t>&lt;</a:t>
            </a:r>
            <a:r>
              <a:rPr lang="pt-BR" sz="2400" dirty="0" err="1">
                <a:latin typeface="Calibri"/>
                <a:ea typeface="+mn-lt"/>
                <a:cs typeface="Calibri"/>
              </a:rPr>
              <a:t>ul</a:t>
            </a:r>
            <a:r>
              <a:rPr lang="pt-BR" sz="2400" dirty="0">
                <a:latin typeface="Calibri"/>
                <a:ea typeface="+mn-lt"/>
                <a:cs typeface="Calibri"/>
              </a:rPr>
              <a:t>&gt;, os itens da lista &lt;li&gt;, e a </a:t>
            </a:r>
            <a:r>
              <a:rPr lang="pt-BR" sz="2400" dirty="0" err="1">
                <a:latin typeface="Calibri"/>
                <a:ea typeface="+mn-lt"/>
                <a:cs typeface="Calibri"/>
              </a:rPr>
              <a:t>tag</a:t>
            </a:r>
            <a:r>
              <a:rPr lang="pt-BR" sz="2400" dirty="0">
                <a:latin typeface="Calibri"/>
                <a:ea typeface="+mn-lt"/>
                <a:cs typeface="Calibri"/>
              </a:rPr>
              <a:t> de fechamento &lt;/</a:t>
            </a:r>
            <a:r>
              <a:rPr lang="pt-BR" sz="2400" dirty="0" err="1">
                <a:latin typeface="Calibri"/>
                <a:ea typeface="+mn-lt"/>
                <a:cs typeface="Calibri"/>
              </a:rPr>
              <a:t>ul</a:t>
            </a:r>
            <a:r>
              <a:rPr lang="pt-BR" sz="2400" dirty="0">
                <a:latin typeface="Calibri"/>
                <a:ea typeface="+mn-lt"/>
                <a:cs typeface="Calibri"/>
              </a:rPr>
              <a:t>&gt;:</a:t>
            </a:r>
            <a:endParaRPr lang="pt-BR" dirty="0">
              <a:latin typeface="Aptos"/>
              <a:ea typeface="+mn-lt"/>
              <a:cs typeface="Calibri"/>
            </a:endParaRPr>
          </a:p>
          <a:p>
            <a:pPr algn="just"/>
            <a:endParaRPr lang="pt-BR" sz="2400" dirty="0">
              <a:latin typeface="Calibri"/>
              <a:cs typeface="Calibri"/>
            </a:endParaRPr>
          </a:p>
        </p:txBody>
      </p:sp>
      <p:pic>
        <p:nvPicPr>
          <p:cNvPr id="2" name="Imagem 1" descr="Texto&#10;&#10;Descrição gerada automaticamente">
            <a:extLst>
              <a:ext uri="{FF2B5EF4-FFF2-40B4-BE49-F238E27FC236}">
                <a16:creationId xmlns:a16="http://schemas.microsoft.com/office/drawing/2014/main" id="{B904122B-DF66-AAA6-6C20-7992C1E25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91" y="5538172"/>
            <a:ext cx="8518983" cy="2946218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23E6D09-DB19-6F91-730B-237009F83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83EB96A-DE5A-C338-6497-E23A3A972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Iniciando com HTML: Dominando os Fundamentos da Linguagem da Web</a:t>
            </a:r>
          </a:p>
        </p:txBody>
      </p:sp>
    </p:spTree>
    <p:extLst>
      <p:ext uri="{BB962C8B-B14F-4D97-AF65-F5344CB8AC3E}">
        <p14:creationId xmlns:p14="http://schemas.microsoft.com/office/powerpoint/2010/main" val="3469849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69F7AA1-3BE5-F78C-19D7-2EB48E850D33}"/>
              </a:ext>
            </a:extLst>
          </p:cNvPr>
          <p:cNvSpPr/>
          <p:nvPr/>
        </p:nvSpPr>
        <p:spPr>
          <a:xfrm>
            <a:off x="669818" y="-7295"/>
            <a:ext cx="102141" cy="1106518"/>
          </a:xfrm>
          <a:prstGeom prst="rect">
            <a:avLst/>
          </a:prstGeom>
          <a:solidFill>
            <a:schemeClr val="accent2"/>
          </a:solidFill>
          <a:ln w="6350">
            <a:noFill/>
            <a:prstDash val="sysDot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5941168"/>
                      <a:gd name="connsiteY0" fmla="*/ 0 h 102140"/>
                      <a:gd name="connsiteX1" fmla="*/ 541306 w 5941168"/>
                      <a:gd name="connsiteY1" fmla="*/ 0 h 102140"/>
                      <a:gd name="connsiteX2" fmla="*/ 1201436 w 5941168"/>
                      <a:gd name="connsiteY2" fmla="*/ 0 h 102140"/>
                      <a:gd name="connsiteX3" fmla="*/ 1861566 w 5941168"/>
                      <a:gd name="connsiteY3" fmla="*/ 0 h 102140"/>
                      <a:gd name="connsiteX4" fmla="*/ 2343461 w 5941168"/>
                      <a:gd name="connsiteY4" fmla="*/ 0 h 102140"/>
                      <a:gd name="connsiteX5" fmla="*/ 3003590 w 5941168"/>
                      <a:gd name="connsiteY5" fmla="*/ 0 h 102140"/>
                      <a:gd name="connsiteX6" fmla="*/ 3544897 w 5941168"/>
                      <a:gd name="connsiteY6" fmla="*/ 0 h 102140"/>
                      <a:gd name="connsiteX7" fmla="*/ 4086203 w 5941168"/>
                      <a:gd name="connsiteY7" fmla="*/ 0 h 102140"/>
                      <a:gd name="connsiteX8" fmla="*/ 4805745 w 5941168"/>
                      <a:gd name="connsiteY8" fmla="*/ 0 h 102140"/>
                      <a:gd name="connsiteX9" fmla="*/ 5287640 w 5941168"/>
                      <a:gd name="connsiteY9" fmla="*/ 0 h 102140"/>
                      <a:gd name="connsiteX10" fmla="*/ 5941168 w 5941168"/>
                      <a:gd name="connsiteY10" fmla="*/ 0 h 102140"/>
                      <a:gd name="connsiteX11" fmla="*/ 5941168 w 5941168"/>
                      <a:gd name="connsiteY11" fmla="*/ 102140 h 102140"/>
                      <a:gd name="connsiteX12" fmla="*/ 5459273 w 5941168"/>
                      <a:gd name="connsiteY12" fmla="*/ 102140 h 102140"/>
                      <a:gd name="connsiteX13" fmla="*/ 4917967 w 5941168"/>
                      <a:gd name="connsiteY13" fmla="*/ 102140 h 102140"/>
                      <a:gd name="connsiteX14" fmla="*/ 4139014 w 5941168"/>
                      <a:gd name="connsiteY14" fmla="*/ 102140 h 102140"/>
                      <a:gd name="connsiteX15" fmla="*/ 3597707 w 5941168"/>
                      <a:gd name="connsiteY15" fmla="*/ 102140 h 102140"/>
                      <a:gd name="connsiteX16" fmla="*/ 2937578 w 5941168"/>
                      <a:gd name="connsiteY16" fmla="*/ 102140 h 102140"/>
                      <a:gd name="connsiteX17" fmla="*/ 2158624 w 5941168"/>
                      <a:gd name="connsiteY17" fmla="*/ 102140 h 102140"/>
                      <a:gd name="connsiteX18" fmla="*/ 1439083 w 5941168"/>
                      <a:gd name="connsiteY18" fmla="*/ 102140 h 102140"/>
                      <a:gd name="connsiteX19" fmla="*/ 838365 w 5941168"/>
                      <a:gd name="connsiteY19" fmla="*/ 102140 h 102140"/>
                      <a:gd name="connsiteX20" fmla="*/ 0 w 5941168"/>
                      <a:gd name="connsiteY20" fmla="*/ 102140 h 102140"/>
                      <a:gd name="connsiteX21" fmla="*/ 0 w 5941168"/>
                      <a:gd name="connsiteY21" fmla="*/ 0 h 102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941168" h="102140" fill="none" extrusionOk="0">
                        <a:moveTo>
                          <a:pt x="0" y="0"/>
                        </a:moveTo>
                        <a:cubicBezTo>
                          <a:pt x="228868" y="-6974"/>
                          <a:pt x="342876" y="-16694"/>
                          <a:pt x="541306" y="0"/>
                        </a:cubicBezTo>
                        <a:cubicBezTo>
                          <a:pt x="739736" y="16694"/>
                          <a:pt x="1035016" y="23168"/>
                          <a:pt x="1201436" y="0"/>
                        </a:cubicBezTo>
                        <a:cubicBezTo>
                          <a:pt x="1367856" y="-23168"/>
                          <a:pt x="1716940" y="-9588"/>
                          <a:pt x="1861566" y="0"/>
                        </a:cubicBezTo>
                        <a:cubicBezTo>
                          <a:pt x="2006192" y="9588"/>
                          <a:pt x="2207763" y="21981"/>
                          <a:pt x="2343461" y="0"/>
                        </a:cubicBezTo>
                        <a:cubicBezTo>
                          <a:pt x="2479159" y="-21981"/>
                          <a:pt x="2750648" y="13416"/>
                          <a:pt x="3003590" y="0"/>
                        </a:cubicBezTo>
                        <a:cubicBezTo>
                          <a:pt x="3256532" y="-13416"/>
                          <a:pt x="3337228" y="-18415"/>
                          <a:pt x="3544897" y="0"/>
                        </a:cubicBezTo>
                        <a:cubicBezTo>
                          <a:pt x="3752566" y="18415"/>
                          <a:pt x="3916496" y="3128"/>
                          <a:pt x="4086203" y="0"/>
                        </a:cubicBezTo>
                        <a:cubicBezTo>
                          <a:pt x="4255910" y="-3128"/>
                          <a:pt x="4621462" y="26283"/>
                          <a:pt x="4805745" y="0"/>
                        </a:cubicBezTo>
                        <a:cubicBezTo>
                          <a:pt x="4990028" y="-26283"/>
                          <a:pt x="5189992" y="-9856"/>
                          <a:pt x="5287640" y="0"/>
                        </a:cubicBezTo>
                        <a:cubicBezTo>
                          <a:pt x="5385289" y="9856"/>
                          <a:pt x="5798122" y="-6700"/>
                          <a:pt x="5941168" y="0"/>
                        </a:cubicBezTo>
                        <a:cubicBezTo>
                          <a:pt x="5945337" y="46630"/>
                          <a:pt x="5943066" y="79462"/>
                          <a:pt x="5941168" y="102140"/>
                        </a:cubicBezTo>
                        <a:cubicBezTo>
                          <a:pt x="5755018" y="95286"/>
                          <a:pt x="5630777" y="103542"/>
                          <a:pt x="5459273" y="102140"/>
                        </a:cubicBezTo>
                        <a:cubicBezTo>
                          <a:pt x="5287769" y="100738"/>
                          <a:pt x="5037230" y="93113"/>
                          <a:pt x="4917967" y="102140"/>
                        </a:cubicBezTo>
                        <a:cubicBezTo>
                          <a:pt x="4798704" y="111167"/>
                          <a:pt x="4439745" y="132052"/>
                          <a:pt x="4139014" y="102140"/>
                        </a:cubicBezTo>
                        <a:cubicBezTo>
                          <a:pt x="3838283" y="72228"/>
                          <a:pt x="3848038" y="92507"/>
                          <a:pt x="3597707" y="102140"/>
                        </a:cubicBezTo>
                        <a:cubicBezTo>
                          <a:pt x="3347376" y="111773"/>
                          <a:pt x="3165976" y="111400"/>
                          <a:pt x="2937578" y="102140"/>
                        </a:cubicBezTo>
                        <a:cubicBezTo>
                          <a:pt x="2709180" y="92880"/>
                          <a:pt x="2375847" y="122129"/>
                          <a:pt x="2158624" y="102140"/>
                        </a:cubicBezTo>
                        <a:cubicBezTo>
                          <a:pt x="1941401" y="82151"/>
                          <a:pt x="1592096" y="68272"/>
                          <a:pt x="1439083" y="102140"/>
                        </a:cubicBezTo>
                        <a:cubicBezTo>
                          <a:pt x="1286070" y="136008"/>
                          <a:pt x="1084033" y="111449"/>
                          <a:pt x="838365" y="102140"/>
                        </a:cubicBezTo>
                        <a:cubicBezTo>
                          <a:pt x="592697" y="92831"/>
                          <a:pt x="278192" y="69898"/>
                          <a:pt x="0" y="102140"/>
                        </a:cubicBezTo>
                        <a:cubicBezTo>
                          <a:pt x="-2185" y="66540"/>
                          <a:pt x="-2413" y="22193"/>
                          <a:pt x="0" y="0"/>
                        </a:cubicBezTo>
                        <a:close/>
                      </a:path>
                      <a:path w="5941168" h="102140" stroke="0" extrusionOk="0">
                        <a:moveTo>
                          <a:pt x="0" y="0"/>
                        </a:moveTo>
                        <a:cubicBezTo>
                          <a:pt x="151438" y="-14394"/>
                          <a:pt x="412410" y="-28191"/>
                          <a:pt x="600718" y="0"/>
                        </a:cubicBezTo>
                        <a:cubicBezTo>
                          <a:pt x="789026" y="28191"/>
                          <a:pt x="894825" y="15438"/>
                          <a:pt x="1142025" y="0"/>
                        </a:cubicBezTo>
                        <a:cubicBezTo>
                          <a:pt x="1389225" y="-15438"/>
                          <a:pt x="1536556" y="22022"/>
                          <a:pt x="1683331" y="0"/>
                        </a:cubicBezTo>
                        <a:cubicBezTo>
                          <a:pt x="1830106" y="-22022"/>
                          <a:pt x="1976350" y="-23696"/>
                          <a:pt x="2165226" y="0"/>
                        </a:cubicBezTo>
                        <a:cubicBezTo>
                          <a:pt x="2354102" y="23696"/>
                          <a:pt x="2424404" y="-8619"/>
                          <a:pt x="2647120" y="0"/>
                        </a:cubicBezTo>
                        <a:cubicBezTo>
                          <a:pt x="2869836" y="8619"/>
                          <a:pt x="3013187" y="-3818"/>
                          <a:pt x="3129015" y="0"/>
                        </a:cubicBezTo>
                        <a:cubicBezTo>
                          <a:pt x="3244844" y="3818"/>
                          <a:pt x="3609525" y="-14305"/>
                          <a:pt x="3848557" y="0"/>
                        </a:cubicBezTo>
                        <a:cubicBezTo>
                          <a:pt x="4087589" y="14305"/>
                          <a:pt x="4227984" y="3406"/>
                          <a:pt x="4330451" y="0"/>
                        </a:cubicBezTo>
                        <a:cubicBezTo>
                          <a:pt x="4432918" y="-3406"/>
                          <a:pt x="4667963" y="-714"/>
                          <a:pt x="4871758" y="0"/>
                        </a:cubicBezTo>
                        <a:cubicBezTo>
                          <a:pt x="5075553" y="714"/>
                          <a:pt x="5485490" y="-27442"/>
                          <a:pt x="5941168" y="0"/>
                        </a:cubicBezTo>
                        <a:cubicBezTo>
                          <a:pt x="5942648" y="49101"/>
                          <a:pt x="5937947" y="72645"/>
                          <a:pt x="5941168" y="102140"/>
                        </a:cubicBezTo>
                        <a:cubicBezTo>
                          <a:pt x="5725204" y="107522"/>
                          <a:pt x="5592468" y="108516"/>
                          <a:pt x="5399862" y="102140"/>
                        </a:cubicBezTo>
                        <a:cubicBezTo>
                          <a:pt x="5207256" y="95764"/>
                          <a:pt x="5122964" y="84880"/>
                          <a:pt x="4858555" y="102140"/>
                        </a:cubicBezTo>
                        <a:cubicBezTo>
                          <a:pt x="4594146" y="119400"/>
                          <a:pt x="4292411" y="132372"/>
                          <a:pt x="4139014" y="102140"/>
                        </a:cubicBezTo>
                        <a:cubicBezTo>
                          <a:pt x="3985617" y="71908"/>
                          <a:pt x="3686075" y="72689"/>
                          <a:pt x="3419472" y="102140"/>
                        </a:cubicBezTo>
                        <a:cubicBezTo>
                          <a:pt x="3152869" y="131591"/>
                          <a:pt x="3034356" y="101187"/>
                          <a:pt x="2818754" y="102140"/>
                        </a:cubicBezTo>
                        <a:cubicBezTo>
                          <a:pt x="2603152" y="103093"/>
                          <a:pt x="2230611" y="96587"/>
                          <a:pt x="2039801" y="102140"/>
                        </a:cubicBezTo>
                        <a:cubicBezTo>
                          <a:pt x="1848991" y="107693"/>
                          <a:pt x="1721574" y="121765"/>
                          <a:pt x="1498495" y="102140"/>
                        </a:cubicBezTo>
                        <a:cubicBezTo>
                          <a:pt x="1275416" y="82515"/>
                          <a:pt x="1169348" y="75643"/>
                          <a:pt x="897776" y="102140"/>
                        </a:cubicBezTo>
                        <a:cubicBezTo>
                          <a:pt x="626204" y="128637"/>
                          <a:pt x="273485" y="120154"/>
                          <a:pt x="0" y="102140"/>
                        </a:cubicBezTo>
                        <a:cubicBezTo>
                          <a:pt x="-373" y="62806"/>
                          <a:pt x="3781" y="247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dist="38100" dir="2700000">
              <a:srgbClr val="000000">
                <a:alpha val="40000"/>
              </a:srgbClr>
            </a:outerShdw>
            <a:reflection stA="4000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ubtítulo">
            <a:extLst>
              <a:ext uri="{FF2B5EF4-FFF2-40B4-BE49-F238E27FC236}">
                <a16:creationId xmlns:a16="http://schemas.microsoft.com/office/drawing/2014/main" id="{B3B5B300-52CF-0A66-7D2F-0B8A8BAD22BE}"/>
              </a:ext>
            </a:extLst>
          </p:cNvPr>
          <p:cNvSpPr txBox="1"/>
          <p:nvPr/>
        </p:nvSpPr>
        <p:spPr>
          <a:xfrm>
            <a:off x="1619022" y="914620"/>
            <a:ext cx="661121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>
                <a:latin typeface="Calibri Light"/>
                <a:ea typeface="+mn-lt"/>
                <a:cs typeface="+mn-lt"/>
              </a:rPr>
              <a:t>Exemplos de Uso</a:t>
            </a:r>
            <a:endParaRPr lang="pt-BR">
              <a:latin typeface="Calibri Light"/>
              <a:cs typeface="Calibri"/>
            </a:endParaRPr>
          </a:p>
        </p:txBody>
      </p:sp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429B72A9-718F-8791-5257-F1F55BB10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63" y="2547140"/>
            <a:ext cx="8648477" cy="6671350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DF2B22C-65A9-47C3-F250-D730CE9C8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23</a:t>
            </a:fld>
            <a:endParaRPr lang="pt-BR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5B6ABDA4-4B5F-0E9B-E15D-772C108DD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Iniciando com HTML: Dominando os Fundamentos da Linguagem da Web</a:t>
            </a:r>
          </a:p>
        </p:txBody>
      </p:sp>
    </p:spTree>
    <p:extLst>
      <p:ext uri="{BB962C8B-B14F-4D97-AF65-F5344CB8AC3E}">
        <p14:creationId xmlns:p14="http://schemas.microsoft.com/office/powerpoint/2010/main" val="2601223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69F7AA1-3BE5-F78C-19D7-2EB48E850D33}"/>
              </a:ext>
            </a:extLst>
          </p:cNvPr>
          <p:cNvSpPr/>
          <p:nvPr/>
        </p:nvSpPr>
        <p:spPr>
          <a:xfrm>
            <a:off x="669818" y="-7295"/>
            <a:ext cx="102141" cy="1106518"/>
          </a:xfrm>
          <a:prstGeom prst="rect">
            <a:avLst/>
          </a:prstGeom>
          <a:solidFill>
            <a:schemeClr val="accent2"/>
          </a:solidFill>
          <a:ln w="6350">
            <a:noFill/>
            <a:prstDash val="sysDot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5941168"/>
                      <a:gd name="connsiteY0" fmla="*/ 0 h 102140"/>
                      <a:gd name="connsiteX1" fmla="*/ 541306 w 5941168"/>
                      <a:gd name="connsiteY1" fmla="*/ 0 h 102140"/>
                      <a:gd name="connsiteX2" fmla="*/ 1201436 w 5941168"/>
                      <a:gd name="connsiteY2" fmla="*/ 0 h 102140"/>
                      <a:gd name="connsiteX3" fmla="*/ 1861566 w 5941168"/>
                      <a:gd name="connsiteY3" fmla="*/ 0 h 102140"/>
                      <a:gd name="connsiteX4" fmla="*/ 2343461 w 5941168"/>
                      <a:gd name="connsiteY4" fmla="*/ 0 h 102140"/>
                      <a:gd name="connsiteX5" fmla="*/ 3003590 w 5941168"/>
                      <a:gd name="connsiteY5" fmla="*/ 0 h 102140"/>
                      <a:gd name="connsiteX6" fmla="*/ 3544897 w 5941168"/>
                      <a:gd name="connsiteY6" fmla="*/ 0 h 102140"/>
                      <a:gd name="connsiteX7" fmla="*/ 4086203 w 5941168"/>
                      <a:gd name="connsiteY7" fmla="*/ 0 h 102140"/>
                      <a:gd name="connsiteX8" fmla="*/ 4805745 w 5941168"/>
                      <a:gd name="connsiteY8" fmla="*/ 0 h 102140"/>
                      <a:gd name="connsiteX9" fmla="*/ 5287640 w 5941168"/>
                      <a:gd name="connsiteY9" fmla="*/ 0 h 102140"/>
                      <a:gd name="connsiteX10" fmla="*/ 5941168 w 5941168"/>
                      <a:gd name="connsiteY10" fmla="*/ 0 h 102140"/>
                      <a:gd name="connsiteX11" fmla="*/ 5941168 w 5941168"/>
                      <a:gd name="connsiteY11" fmla="*/ 102140 h 102140"/>
                      <a:gd name="connsiteX12" fmla="*/ 5459273 w 5941168"/>
                      <a:gd name="connsiteY12" fmla="*/ 102140 h 102140"/>
                      <a:gd name="connsiteX13" fmla="*/ 4917967 w 5941168"/>
                      <a:gd name="connsiteY13" fmla="*/ 102140 h 102140"/>
                      <a:gd name="connsiteX14" fmla="*/ 4139014 w 5941168"/>
                      <a:gd name="connsiteY14" fmla="*/ 102140 h 102140"/>
                      <a:gd name="connsiteX15" fmla="*/ 3597707 w 5941168"/>
                      <a:gd name="connsiteY15" fmla="*/ 102140 h 102140"/>
                      <a:gd name="connsiteX16" fmla="*/ 2937578 w 5941168"/>
                      <a:gd name="connsiteY16" fmla="*/ 102140 h 102140"/>
                      <a:gd name="connsiteX17" fmla="*/ 2158624 w 5941168"/>
                      <a:gd name="connsiteY17" fmla="*/ 102140 h 102140"/>
                      <a:gd name="connsiteX18" fmla="*/ 1439083 w 5941168"/>
                      <a:gd name="connsiteY18" fmla="*/ 102140 h 102140"/>
                      <a:gd name="connsiteX19" fmla="*/ 838365 w 5941168"/>
                      <a:gd name="connsiteY19" fmla="*/ 102140 h 102140"/>
                      <a:gd name="connsiteX20" fmla="*/ 0 w 5941168"/>
                      <a:gd name="connsiteY20" fmla="*/ 102140 h 102140"/>
                      <a:gd name="connsiteX21" fmla="*/ 0 w 5941168"/>
                      <a:gd name="connsiteY21" fmla="*/ 0 h 102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941168" h="102140" fill="none" extrusionOk="0">
                        <a:moveTo>
                          <a:pt x="0" y="0"/>
                        </a:moveTo>
                        <a:cubicBezTo>
                          <a:pt x="228868" y="-6974"/>
                          <a:pt x="342876" y="-16694"/>
                          <a:pt x="541306" y="0"/>
                        </a:cubicBezTo>
                        <a:cubicBezTo>
                          <a:pt x="739736" y="16694"/>
                          <a:pt x="1035016" y="23168"/>
                          <a:pt x="1201436" y="0"/>
                        </a:cubicBezTo>
                        <a:cubicBezTo>
                          <a:pt x="1367856" y="-23168"/>
                          <a:pt x="1716940" y="-9588"/>
                          <a:pt x="1861566" y="0"/>
                        </a:cubicBezTo>
                        <a:cubicBezTo>
                          <a:pt x="2006192" y="9588"/>
                          <a:pt x="2207763" y="21981"/>
                          <a:pt x="2343461" y="0"/>
                        </a:cubicBezTo>
                        <a:cubicBezTo>
                          <a:pt x="2479159" y="-21981"/>
                          <a:pt x="2750648" y="13416"/>
                          <a:pt x="3003590" y="0"/>
                        </a:cubicBezTo>
                        <a:cubicBezTo>
                          <a:pt x="3256532" y="-13416"/>
                          <a:pt x="3337228" y="-18415"/>
                          <a:pt x="3544897" y="0"/>
                        </a:cubicBezTo>
                        <a:cubicBezTo>
                          <a:pt x="3752566" y="18415"/>
                          <a:pt x="3916496" y="3128"/>
                          <a:pt x="4086203" y="0"/>
                        </a:cubicBezTo>
                        <a:cubicBezTo>
                          <a:pt x="4255910" y="-3128"/>
                          <a:pt x="4621462" y="26283"/>
                          <a:pt x="4805745" y="0"/>
                        </a:cubicBezTo>
                        <a:cubicBezTo>
                          <a:pt x="4990028" y="-26283"/>
                          <a:pt x="5189992" y="-9856"/>
                          <a:pt x="5287640" y="0"/>
                        </a:cubicBezTo>
                        <a:cubicBezTo>
                          <a:pt x="5385289" y="9856"/>
                          <a:pt x="5798122" y="-6700"/>
                          <a:pt x="5941168" y="0"/>
                        </a:cubicBezTo>
                        <a:cubicBezTo>
                          <a:pt x="5945337" y="46630"/>
                          <a:pt x="5943066" y="79462"/>
                          <a:pt x="5941168" y="102140"/>
                        </a:cubicBezTo>
                        <a:cubicBezTo>
                          <a:pt x="5755018" y="95286"/>
                          <a:pt x="5630777" y="103542"/>
                          <a:pt x="5459273" y="102140"/>
                        </a:cubicBezTo>
                        <a:cubicBezTo>
                          <a:pt x="5287769" y="100738"/>
                          <a:pt x="5037230" y="93113"/>
                          <a:pt x="4917967" y="102140"/>
                        </a:cubicBezTo>
                        <a:cubicBezTo>
                          <a:pt x="4798704" y="111167"/>
                          <a:pt x="4439745" y="132052"/>
                          <a:pt x="4139014" y="102140"/>
                        </a:cubicBezTo>
                        <a:cubicBezTo>
                          <a:pt x="3838283" y="72228"/>
                          <a:pt x="3848038" y="92507"/>
                          <a:pt x="3597707" y="102140"/>
                        </a:cubicBezTo>
                        <a:cubicBezTo>
                          <a:pt x="3347376" y="111773"/>
                          <a:pt x="3165976" y="111400"/>
                          <a:pt x="2937578" y="102140"/>
                        </a:cubicBezTo>
                        <a:cubicBezTo>
                          <a:pt x="2709180" y="92880"/>
                          <a:pt x="2375847" y="122129"/>
                          <a:pt x="2158624" y="102140"/>
                        </a:cubicBezTo>
                        <a:cubicBezTo>
                          <a:pt x="1941401" y="82151"/>
                          <a:pt x="1592096" y="68272"/>
                          <a:pt x="1439083" y="102140"/>
                        </a:cubicBezTo>
                        <a:cubicBezTo>
                          <a:pt x="1286070" y="136008"/>
                          <a:pt x="1084033" y="111449"/>
                          <a:pt x="838365" y="102140"/>
                        </a:cubicBezTo>
                        <a:cubicBezTo>
                          <a:pt x="592697" y="92831"/>
                          <a:pt x="278192" y="69898"/>
                          <a:pt x="0" y="102140"/>
                        </a:cubicBezTo>
                        <a:cubicBezTo>
                          <a:pt x="-2185" y="66540"/>
                          <a:pt x="-2413" y="22193"/>
                          <a:pt x="0" y="0"/>
                        </a:cubicBezTo>
                        <a:close/>
                      </a:path>
                      <a:path w="5941168" h="102140" stroke="0" extrusionOk="0">
                        <a:moveTo>
                          <a:pt x="0" y="0"/>
                        </a:moveTo>
                        <a:cubicBezTo>
                          <a:pt x="151438" y="-14394"/>
                          <a:pt x="412410" y="-28191"/>
                          <a:pt x="600718" y="0"/>
                        </a:cubicBezTo>
                        <a:cubicBezTo>
                          <a:pt x="789026" y="28191"/>
                          <a:pt x="894825" y="15438"/>
                          <a:pt x="1142025" y="0"/>
                        </a:cubicBezTo>
                        <a:cubicBezTo>
                          <a:pt x="1389225" y="-15438"/>
                          <a:pt x="1536556" y="22022"/>
                          <a:pt x="1683331" y="0"/>
                        </a:cubicBezTo>
                        <a:cubicBezTo>
                          <a:pt x="1830106" y="-22022"/>
                          <a:pt x="1976350" y="-23696"/>
                          <a:pt x="2165226" y="0"/>
                        </a:cubicBezTo>
                        <a:cubicBezTo>
                          <a:pt x="2354102" y="23696"/>
                          <a:pt x="2424404" y="-8619"/>
                          <a:pt x="2647120" y="0"/>
                        </a:cubicBezTo>
                        <a:cubicBezTo>
                          <a:pt x="2869836" y="8619"/>
                          <a:pt x="3013187" y="-3818"/>
                          <a:pt x="3129015" y="0"/>
                        </a:cubicBezTo>
                        <a:cubicBezTo>
                          <a:pt x="3244844" y="3818"/>
                          <a:pt x="3609525" y="-14305"/>
                          <a:pt x="3848557" y="0"/>
                        </a:cubicBezTo>
                        <a:cubicBezTo>
                          <a:pt x="4087589" y="14305"/>
                          <a:pt x="4227984" y="3406"/>
                          <a:pt x="4330451" y="0"/>
                        </a:cubicBezTo>
                        <a:cubicBezTo>
                          <a:pt x="4432918" y="-3406"/>
                          <a:pt x="4667963" y="-714"/>
                          <a:pt x="4871758" y="0"/>
                        </a:cubicBezTo>
                        <a:cubicBezTo>
                          <a:pt x="5075553" y="714"/>
                          <a:pt x="5485490" y="-27442"/>
                          <a:pt x="5941168" y="0"/>
                        </a:cubicBezTo>
                        <a:cubicBezTo>
                          <a:pt x="5942648" y="49101"/>
                          <a:pt x="5937947" y="72645"/>
                          <a:pt x="5941168" y="102140"/>
                        </a:cubicBezTo>
                        <a:cubicBezTo>
                          <a:pt x="5725204" y="107522"/>
                          <a:pt x="5592468" y="108516"/>
                          <a:pt x="5399862" y="102140"/>
                        </a:cubicBezTo>
                        <a:cubicBezTo>
                          <a:pt x="5207256" y="95764"/>
                          <a:pt x="5122964" y="84880"/>
                          <a:pt x="4858555" y="102140"/>
                        </a:cubicBezTo>
                        <a:cubicBezTo>
                          <a:pt x="4594146" y="119400"/>
                          <a:pt x="4292411" y="132372"/>
                          <a:pt x="4139014" y="102140"/>
                        </a:cubicBezTo>
                        <a:cubicBezTo>
                          <a:pt x="3985617" y="71908"/>
                          <a:pt x="3686075" y="72689"/>
                          <a:pt x="3419472" y="102140"/>
                        </a:cubicBezTo>
                        <a:cubicBezTo>
                          <a:pt x="3152869" y="131591"/>
                          <a:pt x="3034356" y="101187"/>
                          <a:pt x="2818754" y="102140"/>
                        </a:cubicBezTo>
                        <a:cubicBezTo>
                          <a:pt x="2603152" y="103093"/>
                          <a:pt x="2230611" y="96587"/>
                          <a:pt x="2039801" y="102140"/>
                        </a:cubicBezTo>
                        <a:cubicBezTo>
                          <a:pt x="1848991" y="107693"/>
                          <a:pt x="1721574" y="121765"/>
                          <a:pt x="1498495" y="102140"/>
                        </a:cubicBezTo>
                        <a:cubicBezTo>
                          <a:pt x="1275416" y="82515"/>
                          <a:pt x="1169348" y="75643"/>
                          <a:pt x="897776" y="102140"/>
                        </a:cubicBezTo>
                        <a:cubicBezTo>
                          <a:pt x="626204" y="128637"/>
                          <a:pt x="273485" y="120154"/>
                          <a:pt x="0" y="102140"/>
                        </a:cubicBezTo>
                        <a:cubicBezTo>
                          <a:pt x="-373" y="62806"/>
                          <a:pt x="3781" y="247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dist="38100" dir="2700000">
              <a:srgbClr val="000000">
                <a:alpha val="40000"/>
              </a:srgbClr>
            </a:outerShdw>
            <a:reflection stA="4000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Texto&#10;&#10;Descrição gerada automaticamente">
            <a:extLst>
              <a:ext uri="{FF2B5EF4-FFF2-40B4-BE49-F238E27FC236}">
                <a16:creationId xmlns:a16="http://schemas.microsoft.com/office/drawing/2014/main" id="{3119F765-7617-0933-95DC-3D7CE1E53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21" y="2954127"/>
            <a:ext cx="8611479" cy="6467859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BB6DC41-7C72-A2D3-25D6-CD0E7B99E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0254BFE-01FE-A507-8870-0A859CBFA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Iniciando com HTML: Dominando os Fundamentos da Linguagem da Web</a:t>
            </a:r>
          </a:p>
        </p:txBody>
      </p:sp>
    </p:spTree>
    <p:extLst>
      <p:ext uri="{BB962C8B-B14F-4D97-AF65-F5344CB8AC3E}">
        <p14:creationId xmlns:p14="http://schemas.microsoft.com/office/powerpoint/2010/main" val="1785749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69F7AA1-3BE5-F78C-19D7-2EB48E850D33}"/>
              </a:ext>
            </a:extLst>
          </p:cNvPr>
          <p:cNvSpPr/>
          <p:nvPr/>
        </p:nvSpPr>
        <p:spPr>
          <a:xfrm>
            <a:off x="669818" y="-7295"/>
            <a:ext cx="102141" cy="1106518"/>
          </a:xfrm>
          <a:prstGeom prst="rect">
            <a:avLst/>
          </a:prstGeom>
          <a:solidFill>
            <a:schemeClr val="accent2"/>
          </a:solidFill>
          <a:ln w="6350">
            <a:noFill/>
            <a:prstDash val="sysDot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5941168"/>
                      <a:gd name="connsiteY0" fmla="*/ 0 h 102140"/>
                      <a:gd name="connsiteX1" fmla="*/ 541306 w 5941168"/>
                      <a:gd name="connsiteY1" fmla="*/ 0 h 102140"/>
                      <a:gd name="connsiteX2" fmla="*/ 1201436 w 5941168"/>
                      <a:gd name="connsiteY2" fmla="*/ 0 h 102140"/>
                      <a:gd name="connsiteX3" fmla="*/ 1861566 w 5941168"/>
                      <a:gd name="connsiteY3" fmla="*/ 0 h 102140"/>
                      <a:gd name="connsiteX4" fmla="*/ 2343461 w 5941168"/>
                      <a:gd name="connsiteY4" fmla="*/ 0 h 102140"/>
                      <a:gd name="connsiteX5" fmla="*/ 3003590 w 5941168"/>
                      <a:gd name="connsiteY5" fmla="*/ 0 h 102140"/>
                      <a:gd name="connsiteX6" fmla="*/ 3544897 w 5941168"/>
                      <a:gd name="connsiteY6" fmla="*/ 0 h 102140"/>
                      <a:gd name="connsiteX7" fmla="*/ 4086203 w 5941168"/>
                      <a:gd name="connsiteY7" fmla="*/ 0 h 102140"/>
                      <a:gd name="connsiteX8" fmla="*/ 4805745 w 5941168"/>
                      <a:gd name="connsiteY8" fmla="*/ 0 h 102140"/>
                      <a:gd name="connsiteX9" fmla="*/ 5287640 w 5941168"/>
                      <a:gd name="connsiteY9" fmla="*/ 0 h 102140"/>
                      <a:gd name="connsiteX10" fmla="*/ 5941168 w 5941168"/>
                      <a:gd name="connsiteY10" fmla="*/ 0 h 102140"/>
                      <a:gd name="connsiteX11" fmla="*/ 5941168 w 5941168"/>
                      <a:gd name="connsiteY11" fmla="*/ 102140 h 102140"/>
                      <a:gd name="connsiteX12" fmla="*/ 5459273 w 5941168"/>
                      <a:gd name="connsiteY12" fmla="*/ 102140 h 102140"/>
                      <a:gd name="connsiteX13" fmla="*/ 4917967 w 5941168"/>
                      <a:gd name="connsiteY13" fmla="*/ 102140 h 102140"/>
                      <a:gd name="connsiteX14" fmla="*/ 4139014 w 5941168"/>
                      <a:gd name="connsiteY14" fmla="*/ 102140 h 102140"/>
                      <a:gd name="connsiteX15" fmla="*/ 3597707 w 5941168"/>
                      <a:gd name="connsiteY15" fmla="*/ 102140 h 102140"/>
                      <a:gd name="connsiteX16" fmla="*/ 2937578 w 5941168"/>
                      <a:gd name="connsiteY16" fmla="*/ 102140 h 102140"/>
                      <a:gd name="connsiteX17" fmla="*/ 2158624 w 5941168"/>
                      <a:gd name="connsiteY17" fmla="*/ 102140 h 102140"/>
                      <a:gd name="connsiteX18" fmla="*/ 1439083 w 5941168"/>
                      <a:gd name="connsiteY18" fmla="*/ 102140 h 102140"/>
                      <a:gd name="connsiteX19" fmla="*/ 838365 w 5941168"/>
                      <a:gd name="connsiteY19" fmla="*/ 102140 h 102140"/>
                      <a:gd name="connsiteX20" fmla="*/ 0 w 5941168"/>
                      <a:gd name="connsiteY20" fmla="*/ 102140 h 102140"/>
                      <a:gd name="connsiteX21" fmla="*/ 0 w 5941168"/>
                      <a:gd name="connsiteY21" fmla="*/ 0 h 102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941168" h="102140" fill="none" extrusionOk="0">
                        <a:moveTo>
                          <a:pt x="0" y="0"/>
                        </a:moveTo>
                        <a:cubicBezTo>
                          <a:pt x="228868" y="-6974"/>
                          <a:pt x="342876" y="-16694"/>
                          <a:pt x="541306" y="0"/>
                        </a:cubicBezTo>
                        <a:cubicBezTo>
                          <a:pt x="739736" y="16694"/>
                          <a:pt x="1035016" y="23168"/>
                          <a:pt x="1201436" y="0"/>
                        </a:cubicBezTo>
                        <a:cubicBezTo>
                          <a:pt x="1367856" y="-23168"/>
                          <a:pt x="1716940" y="-9588"/>
                          <a:pt x="1861566" y="0"/>
                        </a:cubicBezTo>
                        <a:cubicBezTo>
                          <a:pt x="2006192" y="9588"/>
                          <a:pt x="2207763" y="21981"/>
                          <a:pt x="2343461" y="0"/>
                        </a:cubicBezTo>
                        <a:cubicBezTo>
                          <a:pt x="2479159" y="-21981"/>
                          <a:pt x="2750648" y="13416"/>
                          <a:pt x="3003590" y="0"/>
                        </a:cubicBezTo>
                        <a:cubicBezTo>
                          <a:pt x="3256532" y="-13416"/>
                          <a:pt x="3337228" y="-18415"/>
                          <a:pt x="3544897" y="0"/>
                        </a:cubicBezTo>
                        <a:cubicBezTo>
                          <a:pt x="3752566" y="18415"/>
                          <a:pt x="3916496" y="3128"/>
                          <a:pt x="4086203" y="0"/>
                        </a:cubicBezTo>
                        <a:cubicBezTo>
                          <a:pt x="4255910" y="-3128"/>
                          <a:pt x="4621462" y="26283"/>
                          <a:pt x="4805745" y="0"/>
                        </a:cubicBezTo>
                        <a:cubicBezTo>
                          <a:pt x="4990028" y="-26283"/>
                          <a:pt x="5189992" y="-9856"/>
                          <a:pt x="5287640" y="0"/>
                        </a:cubicBezTo>
                        <a:cubicBezTo>
                          <a:pt x="5385289" y="9856"/>
                          <a:pt x="5798122" y="-6700"/>
                          <a:pt x="5941168" y="0"/>
                        </a:cubicBezTo>
                        <a:cubicBezTo>
                          <a:pt x="5945337" y="46630"/>
                          <a:pt x="5943066" y="79462"/>
                          <a:pt x="5941168" y="102140"/>
                        </a:cubicBezTo>
                        <a:cubicBezTo>
                          <a:pt x="5755018" y="95286"/>
                          <a:pt x="5630777" y="103542"/>
                          <a:pt x="5459273" y="102140"/>
                        </a:cubicBezTo>
                        <a:cubicBezTo>
                          <a:pt x="5287769" y="100738"/>
                          <a:pt x="5037230" y="93113"/>
                          <a:pt x="4917967" y="102140"/>
                        </a:cubicBezTo>
                        <a:cubicBezTo>
                          <a:pt x="4798704" y="111167"/>
                          <a:pt x="4439745" y="132052"/>
                          <a:pt x="4139014" y="102140"/>
                        </a:cubicBezTo>
                        <a:cubicBezTo>
                          <a:pt x="3838283" y="72228"/>
                          <a:pt x="3848038" y="92507"/>
                          <a:pt x="3597707" y="102140"/>
                        </a:cubicBezTo>
                        <a:cubicBezTo>
                          <a:pt x="3347376" y="111773"/>
                          <a:pt x="3165976" y="111400"/>
                          <a:pt x="2937578" y="102140"/>
                        </a:cubicBezTo>
                        <a:cubicBezTo>
                          <a:pt x="2709180" y="92880"/>
                          <a:pt x="2375847" y="122129"/>
                          <a:pt x="2158624" y="102140"/>
                        </a:cubicBezTo>
                        <a:cubicBezTo>
                          <a:pt x="1941401" y="82151"/>
                          <a:pt x="1592096" y="68272"/>
                          <a:pt x="1439083" y="102140"/>
                        </a:cubicBezTo>
                        <a:cubicBezTo>
                          <a:pt x="1286070" y="136008"/>
                          <a:pt x="1084033" y="111449"/>
                          <a:pt x="838365" y="102140"/>
                        </a:cubicBezTo>
                        <a:cubicBezTo>
                          <a:pt x="592697" y="92831"/>
                          <a:pt x="278192" y="69898"/>
                          <a:pt x="0" y="102140"/>
                        </a:cubicBezTo>
                        <a:cubicBezTo>
                          <a:pt x="-2185" y="66540"/>
                          <a:pt x="-2413" y="22193"/>
                          <a:pt x="0" y="0"/>
                        </a:cubicBezTo>
                        <a:close/>
                      </a:path>
                      <a:path w="5941168" h="102140" stroke="0" extrusionOk="0">
                        <a:moveTo>
                          <a:pt x="0" y="0"/>
                        </a:moveTo>
                        <a:cubicBezTo>
                          <a:pt x="151438" y="-14394"/>
                          <a:pt x="412410" y="-28191"/>
                          <a:pt x="600718" y="0"/>
                        </a:cubicBezTo>
                        <a:cubicBezTo>
                          <a:pt x="789026" y="28191"/>
                          <a:pt x="894825" y="15438"/>
                          <a:pt x="1142025" y="0"/>
                        </a:cubicBezTo>
                        <a:cubicBezTo>
                          <a:pt x="1389225" y="-15438"/>
                          <a:pt x="1536556" y="22022"/>
                          <a:pt x="1683331" y="0"/>
                        </a:cubicBezTo>
                        <a:cubicBezTo>
                          <a:pt x="1830106" y="-22022"/>
                          <a:pt x="1976350" y="-23696"/>
                          <a:pt x="2165226" y="0"/>
                        </a:cubicBezTo>
                        <a:cubicBezTo>
                          <a:pt x="2354102" y="23696"/>
                          <a:pt x="2424404" y="-8619"/>
                          <a:pt x="2647120" y="0"/>
                        </a:cubicBezTo>
                        <a:cubicBezTo>
                          <a:pt x="2869836" y="8619"/>
                          <a:pt x="3013187" y="-3818"/>
                          <a:pt x="3129015" y="0"/>
                        </a:cubicBezTo>
                        <a:cubicBezTo>
                          <a:pt x="3244844" y="3818"/>
                          <a:pt x="3609525" y="-14305"/>
                          <a:pt x="3848557" y="0"/>
                        </a:cubicBezTo>
                        <a:cubicBezTo>
                          <a:pt x="4087589" y="14305"/>
                          <a:pt x="4227984" y="3406"/>
                          <a:pt x="4330451" y="0"/>
                        </a:cubicBezTo>
                        <a:cubicBezTo>
                          <a:pt x="4432918" y="-3406"/>
                          <a:pt x="4667963" y="-714"/>
                          <a:pt x="4871758" y="0"/>
                        </a:cubicBezTo>
                        <a:cubicBezTo>
                          <a:pt x="5075553" y="714"/>
                          <a:pt x="5485490" y="-27442"/>
                          <a:pt x="5941168" y="0"/>
                        </a:cubicBezTo>
                        <a:cubicBezTo>
                          <a:pt x="5942648" y="49101"/>
                          <a:pt x="5937947" y="72645"/>
                          <a:pt x="5941168" y="102140"/>
                        </a:cubicBezTo>
                        <a:cubicBezTo>
                          <a:pt x="5725204" y="107522"/>
                          <a:pt x="5592468" y="108516"/>
                          <a:pt x="5399862" y="102140"/>
                        </a:cubicBezTo>
                        <a:cubicBezTo>
                          <a:pt x="5207256" y="95764"/>
                          <a:pt x="5122964" y="84880"/>
                          <a:pt x="4858555" y="102140"/>
                        </a:cubicBezTo>
                        <a:cubicBezTo>
                          <a:pt x="4594146" y="119400"/>
                          <a:pt x="4292411" y="132372"/>
                          <a:pt x="4139014" y="102140"/>
                        </a:cubicBezTo>
                        <a:cubicBezTo>
                          <a:pt x="3985617" y="71908"/>
                          <a:pt x="3686075" y="72689"/>
                          <a:pt x="3419472" y="102140"/>
                        </a:cubicBezTo>
                        <a:cubicBezTo>
                          <a:pt x="3152869" y="131591"/>
                          <a:pt x="3034356" y="101187"/>
                          <a:pt x="2818754" y="102140"/>
                        </a:cubicBezTo>
                        <a:cubicBezTo>
                          <a:pt x="2603152" y="103093"/>
                          <a:pt x="2230611" y="96587"/>
                          <a:pt x="2039801" y="102140"/>
                        </a:cubicBezTo>
                        <a:cubicBezTo>
                          <a:pt x="1848991" y="107693"/>
                          <a:pt x="1721574" y="121765"/>
                          <a:pt x="1498495" y="102140"/>
                        </a:cubicBezTo>
                        <a:cubicBezTo>
                          <a:pt x="1275416" y="82515"/>
                          <a:pt x="1169348" y="75643"/>
                          <a:pt x="897776" y="102140"/>
                        </a:cubicBezTo>
                        <a:cubicBezTo>
                          <a:pt x="626204" y="128637"/>
                          <a:pt x="273485" y="120154"/>
                          <a:pt x="0" y="102140"/>
                        </a:cubicBezTo>
                        <a:cubicBezTo>
                          <a:pt x="-373" y="62806"/>
                          <a:pt x="3781" y="247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dist="38100" dir="2700000">
              <a:srgbClr val="000000">
                <a:alpha val="40000"/>
              </a:srgbClr>
            </a:outerShdw>
            <a:reflection stA="4000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">
            <a:extLst>
              <a:ext uri="{FF2B5EF4-FFF2-40B4-BE49-F238E27FC236}">
                <a16:creationId xmlns:a16="http://schemas.microsoft.com/office/drawing/2014/main" id="{9B182642-FB1F-E309-CA5C-AE29980C5306}"/>
              </a:ext>
            </a:extLst>
          </p:cNvPr>
          <p:cNvSpPr txBox="1"/>
          <p:nvPr/>
        </p:nvSpPr>
        <p:spPr>
          <a:xfrm>
            <a:off x="1623921" y="535067"/>
            <a:ext cx="5820849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000" dirty="0">
                <a:latin typeface="Impact"/>
                <a:ea typeface="+mn-lt"/>
                <a:cs typeface="+mn-lt"/>
              </a:rPr>
              <a:t>Listas Ordenadas: </a:t>
            </a:r>
            <a:r>
              <a:rPr lang="pt-BR" sz="4000" dirty="0">
                <a:latin typeface="Impact"/>
              </a:rPr>
              <a:t>&lt;</a:t>
            </a:r>
            <a:r>
              <a:rPr lang="pt-BR" sz="4000" dirty="0" err="1">
                <a:latin typeface="Impact"/>
              </a:rPr>
              <a:t>ol</a:t>
            </a:r>
            <a:r>
              <a:rPr lang="pt-BR" sz="4000" dirty="0">
                <a:latin typeface="Impact"/>
              </a:rPr>
              <a:t>&gt;</a:t>
            </a:r>
            <a:endParaRPr lang="pt-BR" dirty="0"/>
          </a:p>
          <a:p>
            <a:endParaRPr lang="pt-BR" sz="4000" dirty="0">
              <a:latin typeface="Impact"/>
            </a:endParaRPr>
          </a:p>
        </p:txBody>
      </p:sp>
      <p:sp>
        <p:nvSpPr>
          <p:cNvPr id="13" name="texto">
            <a:extLst>
              <a:ext uri="{FF2B5EF4-FFF2-40B4-BE49-F238E27FC236}">
                <a16:creationId xmlns:a16="http://schemas.microsoft.com/office/drawing/2014/main" id="{93DC4A38-DCFB-0AE7-C907-6331C0F539B0}"/>
              </a:ext>
            </a:extLst>
          </p:cNvPr>
          <p:cNvSpPr txBox="1"/>
          <p:nvPr/>
        </p:nvSpPr>
        <p:spPr>
          <a:xfrm>
            <a:off x="1288429" y="1463601"/>
            <a:ext cx="7400918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400" dirty="0">
                <a:latin typeface="Calibri"/>
                <a:ea typeface="+mn-lt"/>
                <a:cs typeface="Calibri"/>
              </a:rPr>
              <a:t> As listas ordenadas são usadas para agrupar itens que seguem uma sequência específica. Cada item da lista é representado pelo elemento &lt;li&gt;, assim como nas listas não ordenadas, mas aqui os itens são numerados automaticamente.</a:t>
            </a:r>
            <a:endParaRPr lang="pt-BR" dirty="0">
              <a:latin typeface="Aptos" panose="020B0004020202020204"/>
              <a:cs typeface="Calibri"/>
            </a:endParaRPr>
          </a:p>
        </p:txBody>
      </p:sp>
      <p:sp>
        <p:nvSpPr>
          <p:cNvPr id="5" name="subtítulo">
            <a:extLst>
              <a:ext uri="{FF2B5EF4-FFF2-40B4-BE49-F238E27FC236}">
                <a16:creationId xmlns:a16="http://schemas.microsoft.com/office/drawing/2014/main" id="{B3B5B300-52CF-0A66-7D2F-0B8A8BAD22BE}"/>
              </a:ext>
            </a:extLst>
          </p:cNvPr>
          <p:cNvSpPr txBox="1"/>
          <p:nvPr/>
        </p:nvSpPr>
        <p:spPr>
          <a:xfrm>
            <a:off x="1619022" y="3652534"/>
            <a:ext cx="661121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>
                <a:latin typeface="Calibri Light"/>
                <a:ea typeface="+mn-lt"/>
                <a:cs typeface="+mn-lt"/>
              </a:rPr>
              <a:t>Estrutura das Listas Ordenadas</a:t>
            </a:r>
            <a:endParaRPr lang="pt-BR">
              <a:latin typeface="Calibri Light"/>
              <a:cs typeface="Calibri Light"/>
            </a:endParaRPr>
          </a:p>
        </p:txBody>
      </p:sp>
      <p:sp>
        <p:nvSpPr>
          <p:cNvPr id="8" name="texto">
            <a:extLst>
              <a:ext uri="{FF2B5EF4-FFF2-40B4-BE49-F238E27FC236}">
                <a16:creationId xmlns:a16="http://schemas.microsoft.com/office/drawing/2014/main" id="{A731BDB1-9959-A6CB-A930-801EE3E05DA8}"/>
              </a:ext>
            </a:extLst>
          </p:cNvPr>
          <p:cNvSpPr txBox="1"/>
          <p:nvPr/>
        </p:nvSpPr>
        <p:spPr>
          <a:xfrm>
            <a:off x="1288429" y="4686831"/>
            <a:ext cx="740091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400" dirty="0">
                <a:latin typeface="Calibri"/>
                <a:ea typeface="+mn-lt"/>
                <a:cs typeface="Calibri"/>
              </a:rPr>
              <a:t> A estrutura básica de uma lista ordenada envolve a </a:t>
            </a:r>
            <a:r>
              <a:rPr lang="pt-BR" sz="2400" dirty="0" err="1">
                <a:latin typeface="Calibri"/>
                <a:ea typeface="+mn-lt"/>
                <a:cs typeface="Calibri"/>
              </a:rPr>
              <a:t>tag</a:t>
            </a:r>
            <a:r>
              <a:rPr lang="pt-BR" sz="2400" dirty="0">
                <a:latin typeface="Calibri"/>
                <a:ea typeface="+mn-lt"/>
                <a:cs typeface="Calibri"/>
              </a:rPr>
              <a:t> de abertura </a:t>
            </a:r>
            <a:r>
              <a:rPr lang="pt-BR" sz="2400" dirty="0">
                <a:latin typeface="Calibri"/>
                <a:cs typeface="Calibri"/>
              </a:rPr>
              <a:t>&lt;</a:t>
            </a:r>
            <a:r>
              <a:rPr lang="pt-BR" sz="2400" dirty="0" err="1">
                <a:latin typeface="Calibri"/>
                <a:ea typeface="+mn-lt"/>
                <a:cs typeface="Calibri"/>
              </a:rPr>
              <a:t>ol</a:t>
            </a:r>
            <a:r>
              <a:rPr lang="pt-BR" sz="2400" dirty="0">
                <a:latin typeface="Calibri"/>
                <a:ea typeface="+mn-lt"/>
                <a:cs typeface="Calibri"/>
              </a:rPr>
              <a:t>&gt;, os itens da lista &lt;li&gt;, e a </a:t>
            </a:r>
            <a:r>
              <a:rPr lang="pt-BR" sz="2400" dirty="0" err="1">
                <a:latin typeface="Calibri"/>
                <a:ea typeface="+mn-lt"/>
                <a:cs typeface="Calibri"/>
              </a:rPr>
              <a:t>tag</a:t>
            </a:r>
            <a:r>
              <a:rPr lang="pt-BR" sz="2400" dirty="0">
                <a:latin typeface="Calibri"/>
                <a:ea typeface="+mn-lt"/>
                <a:cs typeface="Calibri"/>
              </a:rPr>
              <a:t> de fechamento &lt;/</a:t>
            </a:r>
            <a:r>
              <a:rPr lang="pt-BR" sz="2400" dirty="0" err="1">
                <a:latin typeface="Calibri"/>
                <a:ea typeface="+mn-lt"/>
                <a:cs typeface="Calibri"/>
              </a:rPr>
              <a:t>ol</a:t>
            </a:r>
            <a:r>
              <a:rPr lang="pt-BR" sz="2400" dirty="0">
                <a:latin typeface="Calibri"/>
                <a:ea typeface="+mn-lt"/>
                <a:cs typeface="Calibri"/>
              </a:rPr>
              <a:t>&gt;:</a:t>
            </a:r>
            <a:endParaRPr lang="pt-BR" dirty="0">
              <a:latin typeface="Calibri"/>
              <a:ea typeface="+mn-lt"/>
              <a:cs typeface="Calibri"/>
            </a:endParaRPr>
          </a:p>
        </p:txBody>
      </p:sp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AA48B625-6E68-8A1E-3E0C-7A172E3BE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4" y="6148653"/>
            <a:ext cx="8518980" cy="2946216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B410FE2-51EB-E7E6-0F36-05EAFA2A6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25</a:t>
            </a:fld>
            <a:endParaRPr lang="pt-BR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740D1A37-F5FC-C73D-E69E-763C96FA0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Iniciando com HTML: Dominando os Fundamentos da Linguagem da Web</a:t>
            </a:r>
          </a:p>
        </p:txBody>
      </p:sp>
    </p:spTree>
    <p:extLst>
      <p:ext uri="{BB962C8B-B14F-4D97-AF65-F5344CB8AC3E}">
        <p14:creationId xmlns:p14="http://schemas.microsoft.com/office/powerpoint/2010/main" val="5673841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69F7AA1-3BE5-F78C-19D7-2EB48E850D33}"/>
              </a:ext>
            </a:extLst>
          </p:cNvPr>
          <p:cNvSpPr/>
          <p:nvPr/>
        </p:nvSpPr>
        <p:spPr>
          <a:xfrm>
            <a:off x="669818" y="-7295"/>
            <a:ext cx="102141" cy="1106518"/>
          </a:xfrm>
          <a:prstGeom prst="rect">
            <a:avLst/>
          </a:prstGeom>
          <a:solidFill>
            <a:schemeClr val="accent2"/>
          </a:solidFill>
          <a:ln w="6350">
            <a:noFill/>
            <a:prstDash val="sysDot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5941168"/>
                      <a:gd name="connsiteY0" fmla="*/ 0 h 102140"/>
                      <a:gd name="connsiteX1" fmla="*/ 541306 w 5941168"/>
                      <a:gd name="connsiteY1" fmla="*/ 0 h 102140"/>
                      <a:gd name="connsiteX2" fmla="*/ 1201436 w 5941168"/>
                      <a:gd name="connsiteY2" fmla="*/ 0 h 102140"/>
                      <a:gd name="connsiteX3" fmla="*/ 1861566 w 5941168"/>
                      <a:gd name="connsiteY3" fmla="*/ 0 h 102140"/>
                      <a:gd name="connsiteX4" fmla="*/ 2343461 w 5941168"/>
                      <a:gd name="connsiteY4" fmla="*/ 0 h 102140"/>
                      <a:gd name="connsiteX5" fmla="*/ 3003590 w 5941168"/>
                      <a:gd name="connsiteY5" fmla="*/ 0 h 102140"/>
                      <a:gd name="connsiteX6" fmla="*/ 3544897 w 5941168"/>
                      <a:gd name="connsiteY6" fmla="*/ 0 h 102140"/>
                      <a:gd name="connsiteX7" fmla="*/ 4086203 w 5941168"/>
                      <a:gd name="connsiteY7" fmla="*/ 0 h 102140"/>
                      <a:gd name="connsiteX8" fmla="*/ 4805745 w 5941168"/>
                      <a:gd name="connsiteY8" fmla="*/ 0 h 102140"/>
                      <a:gd name="connsiteX9" fmla="*/ 5287640 w 5941168"/>
                      <a:gd name="connsiteY9" fmla="*/ 0 h 102140"/>
                      <a:gd name="connsiteX10" fmla="*/ 5941168 w 5941168"/>
                      <a:gd name="connsiteY10" fmla="*/ 0 h 102140"/>
                      <a:gd name="connsiteX11" fmla="*/ 5941168 w 5941168"/>
                      <a:gd name="connsiteY11" fmla="*/ 102140 h 102140"/>
                      <a:gd name="connsiteX12" fmla="*/ 5459273 w 5941168"/>
                      <a:gd name="connsiteY12" fmla="*/ 102140 h 102140"/>
                      <a:gd name="connsiteX13" fmla="*/ 4917967 w 5941168"/>
                      <a:gd name="connsiteY13" fmla="*/ 102140 h 102140"/>
                      <a:gd name="connsiteX14" fmla="*/ 4139014 w 5941168"/>
                      <a:gd name="connsiteY14" fmla="*/ 102140 h 102140"/>
                      <a:gd name="connsiteX15" fmla="*/ 3597707 w 5941168"/>
                      <a:gd name="connsiteY15" fmla="*/ 102140 h 102140"/>
                      <a:gd name="connsiteX16" fmla="*/ 2937578 w 5941168"/>
                      <a:gd name="connsiteY16" fmla="*/ 102140 h 102140"/>
                      <a:gd name="connsiteX17" fmla="*/ 2158624 w 5941168"/>
                      <a:gd name="connsiteY17" fmla="*/ 102140 h 102140"/>
                      <a:gd name="connsiteX18" fmla="*/ 1439083 w 5941168"/>
                      <a:gd name="connsiteY18" fmla="*/ 102140 h 102140"/>
                      <a:gd name="connsiteX19" fmla="*/ 838365 w 5941168"/>
                      <a:gd name="connsiteY19" fmla="*/ 102140 h 102140"/>
                      <a:gd name="connsiteX20" fmla="*/ 0 w 5941168"/>
                      <a:gd name="connsiteY20" fmla="*/ 102140 h 102140"/>
                      <a:gd name="connsiteX21" fmla="*/ 0 w 5941168"/>
                      <a:gd name="connsiteY21" fmla="*/ 0 h 102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941168" h="102140" fill="none" extrusionOk="0">
                        <a:moveTo>
                          <a:pt x="0" y="0"/>
                        </a:moveTo>
                        <a:cubicBezTo>
                          <a:pt x="228868" y="-6974"/>
                          <a:pt x="342876" y="-16694"/>
                          <a:pt x="541306" y="0"/>
                        </a:cubicBezTo>
                        <a:cubicBezTo>
                          <a:pt x="739736" y="16694"/>
                          <a:pt x="1035016" y="23168"/>
                          <a:pt x="1201436" y="0"/>
                        </a:cubicBezTo>
                        <a:cubicBezTo>
                          <a:pt x="1367856" y="-23168"/>
                          <a:pt x="1716940" y="-9588"/>
                          <a:pt x="1861566" y="0"/>
                        </a:cubicBezTo>
                        <a:cubicBezTo>
                          <a:pt x="2006192" y="9588"/>
                          <a:pt x="2207763" y="21981"/>
                          <a:pt x="2343461" y="0"/>
                        </a:cubicBezTo>
                        <a:cubicBezTo>
                          <a:pt x="2479159" y="-21981"/>
                          <a:pt x="2750648" y="13416"/>
                          <a:pt x="3003590" y="0"/>
                        </a:cubicBezTo>
                        <a:cubicBezTo>
                          <a:pt x="3256532" y="-13416"/>
                          <a:pt x="3337228" y="-18415"/>
                          <a:pt x="3544897" y="0"/>
                        </a:cubicBezTo>
                        <a:cubicBezTo>
                          <a:pt x="3752566" y="18415"/>
                          <a:pt x="3916496" y="3128"/>
                          <a:pt x="4086203" y="0"/>
                        </a:cubicBezTo>
                        <a:cubicBezTo>
                          <a:pt x="4255910" y="-3128"/>
                          <a:pt x="4621462" y="26283"/>
                          <a:pt x="4805745" y="0"/>
                        </a:cubicBezTo>
                        <a:cubicBezTo>
                          <a:pt x="4990028" y="-26283"/>
                          <a:pt x="5189992" y="-9856"/>
                          <a:pt x="5287640" y="0"/>
                        </a:cubicBezTo>
                        <a:cubicBezTo>
                          <a:pt x="5385289" y="9856"/>
                          <a:pt x="5798122" y="-6700"/>
                          <a:pt x="5941168" y="0"/>
                        </a:cubicBezTo>
                        <a:cubicBezTo>
                          <a:pt x="5945337" y="46630"/>
                          <a:pt x="5943066" y="79462"/>
                          <a:pt x="5941168" y="102140"/>
                        </a:cubicBezTo>
                        <a:cubicBezTo>
                          <a:pt x="5755018" y="95286"/>
                          <a:pt x="5630777" y="103542"/>
                          <a:pt x="5459273" y="102140"/>
                        </a:cubicBezTo>
                        <a:cubicBezTo>
                          <a:pt x="5287769" y="100738"/>
                          <a:pt x="5037230" y="93113"/>
                          <a:pt x="4917967" y="102140"/>
                        </a:cubicBezTo>
                        <a:cubicBezTo>
                          <a:pt x="4798704" y="111167"/>
                          <a:pt x="4439745" y="132052"/>
                          <a:pt x="4139014" y="102140"/>
                        </a:cubicBezTo>
                        <a:cubicBezTo>
                          <a:pt x="3838283" y="72228"/>
                          <a:pt x="3848038" y="92507"/>
                          <a:pt x="3597707" y="102140"/>
                        </a:cubicBezTo>
                        <a:cubicBezTo>
                          <a:pt x="3347376" y="111773"/>
                          <a:pt x="3165976" y="111400"/>
                          <a:pt x="2937578" y="102140"/>
                        </a:cubicBezTo>
                        <a:cubicBezTo>
                          <a:pt x="2709180" y="92880"/>
                          <a:pt x="2375847" y="122129"/>
                          <a:pt x="2158624" y="102140"/>
                        </a:cubicBezTo>
                        <a:cubicBezTo>
                          <a:pt x="1941401" y="82151"/>
                          <a:pt x="1592096" y="68272"/>
                          <a:pt x="1439083" y="102140"/>
                        </a:cubicBezTo>
                        <a:cubicBezTo>
                          <a:pt x="1286070" y="136008"/>
                          <a:pt x="1084033" y="111449"/>
                          <a:pt x="838365" y="102140"/>
                        </a:cubicBezTo>
                        <a:cubicBezTo>
                          <a:pt x="592697" y="92831"/>
                          <a:pt x="278192" y="69898"/>
                          <a:pt x="0" y="102140"/>
                        </a:cubicBezTo>
                        <a:cubicBezTo>
                          <a:pt x="-2185" y="66540"/>
                          <a:pt x="-2413" y="22193"/>
                          <a:pt x="0" y="0"/>
                        </a:cubicBezTo>
                        <a:close/>
                      </a:path>
                      <a:path w="5941168" h="102140" stroke="0" extrusionOk="0">
                        <a:moveTo>
                          <a:pt x="0" y="0"/>
                        </a:moveTo>
                        <a:cubicBezTo>
                          <a:pt x="151438" y="-14394"/>
                          <a:pt x="412410" y="-28191"/>
                          <a:pt x="600718" y="0"/>
                        </a:cubicBezTo>
                        <a:cubicBezTo>
                          <a:pt x="789026" y="28191"/>
                          <a:pt x="894825" y="15438"/>
                          <a:pt x="1142025" y="0"/>
                        </a:cubicBezTo>
                        <a:cubicBezTo>
                          <a:pt x="1389225" y="-15438"/>
                          <a:pt x="1536556" y="22022"/>
                          <a:pt x="1683331" y="0"/>
                        </a:cubicBezTo>
                        <a:cubicBezTo>
                          <a:pt x="1830106" y="-22022"/>
                          <a:pt x="1976350" y="-23696"/>
                          <a:pt x="2165226" y="0"/>
                        </a:cubicBezTo>
                        <a:cubicBezTo>
                          <a:pt x="2354102" y="23696"/>
                          <a:pt x="2424404" y="-8619"/>
                          <a:pt x="2647120" y="0"/>
                        </a:cubicBezTo>
                        <a:cubicBezTo>
                          <a:pt x="2869836" y="8619"/>
                          <a:pt x="3013187" y="-3818"/>
                          <a:pt x="3129015" y="0"/>
                        </a:cubicBezTo>
                        <a:cubicBezTo>
                          <a:pt x="3244844" y="3818"/>
                          <a:pt x="3609525" y="-14305"/>
                          <a:pt x="3848557" y="0"/>
                        </a:cubicBezTo>
                        <a:cubicBezTo>
                          <a:pt x="4087589" y="14305"/>
                          <a:pt x="4227984" y="3406"/>
                          <a:pt x="4330451" y="0"/>
                        </a:cubicBezTo>
                        <a:cubicBezTo>
                          <a:pt x="4432918" y="-3406"/>
                          <a:pt x="4667963" y="-714"/>
                          <a:pt x="4871758" y="0"/>
                        </a:cubicBezTo>
                        <a:cubicBezTo>
                          <a:pt x="5075553" y="714"/>
                          <a:pt x="5485490" y="-27442"/>
                          <a:pt x="5941168" y="0"/>
                        </a:cubicBezTo>
                        <a:cubicBezTo>
                          <a:pt x="5942648" y="49101"/>
                          <a:pt x="5937947" y="72645"/>
                          <a:pt x="5941168" y="102140"/>
                        </a:cubicBezTo>
                        <a:cubicBezTo>
                          <a:pt x="5725204" y="107522"/>
                          <a:pt x="5592468" y="108516"/>
                          <a:pt x="5399862" y="102140"/>
                        </a:cubicBezTo>
                        <a:cubicBezTo>
                          <a:pt x="5207256" y="95764"/>
                          <a:pt x="5122964" y="84880"/>
                          <a:pt x="4858555" y="102140"/>
                        </a:cubicBezTo>
                        <a:cubicBezTo>
                          <a:pt x="4594146" y="119400"/>
                          <a:pt x="4292411" y="132372"/>
                          <a:pt x="4139014" y="102140"/>
                        </a:cubicBezTo>
                        <a:cubicBezTo>
                          <a:pt x="3985617" y="71908"/>
                          <a:pt x="3686075" y="72689"/>
                          <a:pt x="3419472" y="102140"/>
                        </a:cubicBezTo>
                        <a:cubicBezTo>
                          <a:pt x="3152869" y="131591"/>
                          <a:pt x="3034356" y="101187"/>
                          <a:pt x="2818754" y="102140"/>
                        </a:cubicBezTo>
                        <a:cubicBezTo>
                          <a:pt x="2603152" y="103093"/>
                          <a:pt x="2230611" y="96587"/>
                          <a:pt x="2039801" y="102140"/>
                        </a:cubicBezTo>
                        <a:cubicBezTo>
                          <a:pt x="1848991" y="107693"/>
                          <a:pt x="1721574" y="121765"/>
                          <a:pt x="1498495" y="102140"/>
                        </a:cubicBezTo>
                        <a:cubicBezTo>
                          <a:pt x="1275416" y="82515"/>
                          <a:pt x="1169348" y="75643"/>
                          <a:pt x="897776" y="102140"/>
                        </a:cubicBezTo>
                        <a:cubicBezTo>
                          <a:pt x="626204" y="128637"/>
                          <a:pt x="273485" y="120154"/>
                          <a:pt x="0" y="102140"/>
                        </a:cubicBezTo>
                        <a:cubicBezTo>
                          <a:pt x="-373" y="62806"/>
                          <a:pt x="3781" y="247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dist="38100" dir="2700000">
              <a:srgbClr val="000000">
                <a:alpha val="40000"/>
              </a:srgbClr>
            </a:outerShdw>
            <a:reflection stA="4000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ubtítulo">
            <a:extLst>
              <a:ext uri="{FF2B5EF4-FFF2-40B4-BE49-F238E27FC236}">
                <a16:creationId xmlns:a16="http://schemas.microsoft.com/office/drawing/2014/main" id="{B3B5B300-52CF-0A66-7D2F-0B8A8BAD22BE}"/>
              </a:ext>
            </a:extLst>
          </p:cNvPr>
          <p:cNvSpPr txBox="1"/>
          <p:nvPr/>
        </p:nvSpPr>
        <p:spPr>
          <a:xfrm>
            <a:off x="1619022" y="914620"/>
            <a:ext cx="661121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>
                <a:latin typeface="Calibri Light"/>
                <a:ea typeface="+mn-lt"/>
                <a:cs typeface="+mn-lt"/>
              </a:rPr>
              <a:t>Exemplos de Uso</a:t>
            </a:r>
            <a:endParaRPr lang="pt-BR">
              <a:latin typeface="Calibri Light"/>
              <a:cs typeface="Calibri"/>
            </a:endParaRPr>
          </a:p>
        </p:txBody>
      </p:sp>
      <p:pic>
        <p:nvPicPr>
          <p:cNvPr id="2" name="Imagem 1" descr="Texto&#10;&#10;Descrição gerada automaticamente">
            <a:extLst>
              <a:ext uri="{FF2B5EF4-FFF2-40B4-BE49-F238E27FC236}">
                <a16:creationId xmlns:a16="http://schemas.microsoft.com/office/drawing/2014/main" id="{D43069E8-5440-619A-4609-0C1507F7B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69" y="2145668"/>
            <a:ext cx="8611480" cy="7779931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120C0F-C26D-0F98-BDE2-3E7CF4718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26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2564546-1093-2D40-383B-5CEEB85DF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Iniciando com HTML: Dominando os Fundamentos da Linguagem da Web</a:t>
            </a:r>
          </a:p>
        </p:txBody>
      </p:sp>
    </p:spTree>
    <p:extLst>
      <p:ext uri="{BB962C8B-B14F-4D97-AF65-F5344CB8AC3E}">
        <p14:creationId xmlns:p14="http://schemas.microsoft.com/office/powerpoint/2010/main" val="830811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69F7AA1-3BE5-F78C-19D7-2EB48E850D33}"/>
              </a:ext>
            </a:extLst>
          </p:cNvPr>
          <p:cNvSpPr/>
          <p:nvPr/>
        </p:nvSpPr>
        <p:spPr>
          <a:xfrm>
            <a:off x="669818" y="-7295"/>
            <a:ext cx="102141" cy="1106518"/>
          </a:xfrm>
          <a:prstGeom prst="rect">
            <a:avLst/>
          </a:prstGeom>
          <a:solidFill>
            <a:schemeClr val="accent2"/>
          </a:solidFill>
          <a:ln w="6350">
            <a:noFill/>
            <a:prstDash val="sysDot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5941168"/>
                      <a:gd name="connsiteY0" fmla="*/ 0 h 102140"/>
                      <a:gd name="connsiteX1" fmla="*/ 541306 w 5941168"/>
                      <a:gd name="connsiteY1" fmla="*/ 0 h 102140"/>
                      <a:gd name="connsiteX2" fmla="*/ 1201436 w 5941168"/>
                      <a:gd name="connsiteY2" fmla="*/ 0 h 102140"/>
                      <a:gd name="connsiteX3" fmla="*/ 1861566 w 5941168"/>
                      <a:gd name="connsiteY3" fmla="*/ 0 h 102140"/>
                      <a:gd name="connsiteX4" fmla="*/ 2343461 w 5941168"/>
                      <a:gd name="connsiteY4" fmla="*/ 0 h 102140"/>
                      <a:gd name="connsiteX5" fmla="*/ 3003590 w 5941168"/>
                      <a:gd name="connsiteY5" fmla="*/ 0 h 102140"/>
                      <a:gd name="connsiteX6" fmla="*/ 3544897 w 5941168"/>
                      <a:gd name="connsiteY6" fmla="*/ 0 h 102140"/>
                      <a:gd name="connsiteX7" fmla="*/ 4086203 w 5941168"/>
                      <a:gd name="connsiteY7" fmla="*/ 0 h 102140"/>
                      <a:gd name="connsiteX8" fmla="*/ 4805745 w 5941168"/>
                      <a:gd name="connsiteY8" fmla="*/ 0 h 102140"/>
                      <a:gd name="connsiteX9" fmla="*/ 5287640 w 5941168"/>
                      <a:gd name="connsiteY9" fmla="*/ 0 h 102140"/>
                      <a:gd name="connsiteX10" fmla="*/ 5941168 w 5941168"/>
                      <a:gd name="connsiteY10" fmla="*/ 0 h 102140"/>
                      <a:gd name="connsiteX11" fmla="*/ 5941168 w 5941168"/>
                      <a:gd name="connsiteY11" fmla="*/ 102140 h 102140"/>
                      <a:gd name="connsiteX12" fmla="*/ 5459273 w 5941168"/>
                      <a:gd name="connsiteY12" fmla="*/ 102140 h 102140"/>
                      <a:gd name="connsiteX13" fmla="*/ 4917967 w 5941168"/>
                      <a:gd name="connsiteY13" fmla="*/ 102140 h 102140"/>
                      <a:gd name="connsiteX14" fmla="*/ 4139014 w 5941168"/>
                      <a:gd name="connsiteY14" fmla="*/ 102140 h 102140"/>
                      <a:gd name="connsiteX15" fmla="*/ 3597707 w 5941168"/>
                      <a:gd name="connsiteY15" fmla="*/ 102140 h 102140"/>
                      <a:gd name="connsiteX16" fmla="*/ 2937578 w 5941168"/>
                      <a:gd name="connsiteY16" fmla="*/ 102140 h 102140"/>
                      <a:gd name="connsiteX17" fmla="*/ 2158624 w 5941168"/>
                      <a:gd name="connsiteY17" fmla="*/ 102140 h 102140"/>
                      <a:gd name="connsiteX18" fmla="*/ 1439083 w 5941168"/>
                      <a:gd name="connsiteY18" fmla="*/ 102140 h 102140"/>
                      <a:gd name="connsiteX19" fmla="*/ 838365 w 5941168"/>
                      <a:gd name="connsiteY19" fmla="*/ 102140 h 102140"/>
                      <a:gd name="connsiteX20" fmla="*/ 0 w 5941168"/>
                      <a:gd name="connsiteY20" fmla="*/ 102140 h 102140"/>
                      <a:gd name="connsiteX21" fmla="*/ 0 w 5941168"/>
                      <a:gd name="connsiteY21" fmla="*/ 0 h 102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941168" h="102140" fill="none" extrusionOk="0">
                        <a:moveTo>
                          <a:pt x="0" y="0"/>
                        </a:moveTo>
                        <a:cubicBezTo>
                          <a:pt x="228868" y="-6974"/>
                          <a:pt x="342876" y="-16694"/>
                          <a:pt x="541306" y="0"/>
                        </a:cubicBezTo>
                        <a:cubicBezTo>
                          <a:pt x="739736" y="16694"/>
                          <a:pt x="1035016" y="23168"/>
                          <a:pt x="1201436" y="0"/>
                        </a:cubicBezTo>
                        <a:cubicBezTo>
                          <a:pt x="1367856" y="-23168"/>
                          <a:pt x="1716940" y="-9588"/>
                          <a:pt x="1861566" y="0"/>
                        </a:cubicBezTo>
                        <a:cubicBezTo>
                          <a:pt x="2006192" y="9588"/>
                          <a:pt x="2207763" y="21981"/>
                          <a:pt x="2343461" y="0"/>
                        </a:cubicBezTo>
                        <a:cubicBezTo>
                          <a:pt x="2479159" y="-21981"/>
                          <a:pt x="2750648" y="13416"/>
                          <a:pt x="3003590" y="0"/>
                        </a:cubicBezTo>
                        <a:cubicBezTo>
                          <a:pt x="3256532" y="-13416"/>
                          <a:pt x="3337228" y="-18415"/>
                          <a:pt x="3544897" y="0"/>
                        </a:cubicBezTo>
                        <a:cubicBezTo>
                          <a:pt x="3752566" y="18415"/>
                          <a:pt x="3916496" y="3128"/>
                          <a:pt x="4086203" y="0"/>
                        </a:cubicBezTo>
                        <a:cubicBezTo>
                          <a:pt x="4255910" y="-3128"/>
                          <a:pt x="4621462" y="26283"/>
                          <a:pt x="4805745" y="0"/>
                        </a:cubicBezTo>
                        <a:cubicBezTo>
                          <a:pt x="4990028" y="-26283"/>
                          <a:pt x="5189992" y="-9856"/>
                          <a:pt x="5287640" y="0"/>
                        </a:cubicBezTo>
                        <a:cubicBezTo>
                          <a:pt x="5385289" y="9856"/>
                          <a:pt x="5798122" y="-6700"/>
                          <a:pt x="5941168" y="0"/>
                        </a:cubicBezTo>
                        <a:cubicBezTo>
                          <a:pt x="5945337" y="46630"/>
                          <a:pt x="5943066" y="79462"/>
                          <a:pt x="5941168" y="102140"/>
                        </a:cubicBezTo>
                        <a:cubicBezTo>
                          <a:pt x="5755018" y="95286"/>
                          <a:pt x="5630777" y="103542"/>
                          <a:pt x="5459273" y="102140"/>
                        </a:cubicBezTo>
                        <a:cubicBezTo>
                          <a:pt x="5287769" y="100738"/>
                          <a:pt x="5037230" y="93113"/>
                          <a:pt x="4917967" y="102140"/>
                        </a:cubicBezTo>
                        <a:cubicBezTo>
                          <a:pt x="4798704" y="111167"/>
                          <a:pt x="4439745" y="132052"/>
                          <a:pt x="4139014" y="102140"/>
                        </a:cubicBezTo>
                        <a:cubicBezTo>
                          <a:pt x="3838283" y="72228"/>
                          <a:pt x="3848038" y="92507"/>
                          <a:pt x="3597707" y="102140"/>
                        </a:cubicBezTo>
                        <a:cubicBezTo>
                          <a:pt x="3347376" y="111773"/>
                          <a:pt x="3165976" y="111400"/>
                          <a:pt x="2937578" y="102140"/>
                        </a:cubicBezTo>
                        <a:cubicBezTo>
                          <a:pt x="2709180" y="92880"/>
                          <a:pt x="2375847" y="122129"/>
                          <a:pt x="2158624" y="102140"/>
                        </a:cubicBezTo>
                        <a:cubicBezTo>
                          <a:pt x="1941401" y="82151"/>
                          <a:pt x="1592096" y="68272"/>
                          <a:pt x="1439083" y="102140"/>
                        </a:cubicBezTo>
                        <a:cubicBezTo>
                          <a:pt x="1286070" y="136008"/>
                          <a:pt x="1084033" y="111449"/>
                          <a:pt x="838365" y="102140"/>
                        </a:cubicBezTo>
                        <a:cubicBezTo>
                          <a:pt x="592697" y="92831"/>
                          <a:pt x="278192" y="69898"/>
                          <a:pt x="0" y="102140"/>
                        </a:cubicBezTo>
                        <a:cubicBezTo>
                          <a:pt x="-2185" y="66540"/>
                          <a:pt x="-2413" y="22193"/>
                          <a:pt x="0" y="0"/>
                        </a:cubicBezTo>
                        <a:close/>
                      </a:path>
                      <a:path w="5941168" h="102140" stroke="0" extrusionOk="0">
                        <a:moveTo>
                          <a:pt x="0" y="0"/>
                        </a:moveTo>
                        <a:cubicBezTo>
                          <a:pt x="151438" y="-14394"/>
                          <a:pt x="412410" y="-28191"/>
                          <a:pt x="600718" y="0"/>
                        </a:cubicBezTo>
                        <a:cubicBezTo>
                          <a:pt x="789026" y="28191"/>
                          <a:pt x="894825" y="15438"/>
                          <a:pt x="1142025" y="0"/>
                        </a:cubicBezTo>
                        <a:cubicBezTo>
                          <a:pt x="1389225" y="-15438"/>
                          <a:pt x="1536556" y="22022"/>
                          <a:pt x="1683331" y="0"/>
                        </a:cubicBezTo>
                        <a:cubicBezTo>
                          <a:pt x="1830106" y="-22022"/>
                          <a:pt x="1976350" y="-23696"/>
                          <a:pt x="2165226" y="0"/>
                        </a:cubicBezTo>
                        <a:cubicBezTo>
                          <a:pt x="2354102" y="23696"/>
                          <a:pt x="2424404" y="-8619"/>
                          <a:pt x="2647120" y="0"/>
                        </a:cubicBezTo>
                        <a:cubicBezTo>
                          <a:pt x="2869836" y="8619"/>
                          <a:pt x="3013187" y="-3818"/>
                          <a:pt x="3129015" y="0"/>
                        </a:cubicBezTo>
                        <a:cubicBezTo>
                          <a:pt x="3244844" y="3818"/>
                          <a:pt x="3609525" y="-14305"/>
                          <a:pt x="3848557" y="0"/>
                        </a:cubicBezTo>
                        <a:cubicBezTo>
                          <a:pt x="4087589" y="14305"/>
                          <a:pt x="4227984" y="3406"/>
                          <a:pt x="4330451" y="0"/>
                        </a:cubicBezTo>
                        <a:cubicBezTo>
                          <a:pt x="4432918" y="-3406"/>
                          <a:pt x="4667963" y="-714"/>
                          <a:pt x="4871758" y="0"/>
                        </a:cubicBezTo>
                        <a:cubicBezTo>
                          <a:pt x="5075553" y="714"/>
                          <a:pt x="5485490" y="-27442"/>
                          <a:pt x="5941168" y="0"/>
                        </a:cubicBezTo>
                        <a:cubicBezTo>
                          <a:pt x="5942648" y="49101"/>
                          <a:pt x="5937947" y="72645"/>
                          <a:pt x="5941168" y="102140"/>
                        </a:cubicBezTo>
                        <a:cubicBezTo>
                          <a:pt x="5725204" y="107522"/>
                          <a:pt x="5592468" y="108516"/>
                          <a:pt x="5399862" y="102140"/>
                        </a:cubicBezTo>
                        <a:cubicBezTo>
                          <a:pt x="5207256" y="95764"/>
                          <a:pt x="5122964" y="84880"/>
                          <a:pt x="4858555" y="102140"/>
                        </a:cubicBezTo>
                        <a:cubicBezTo>
                          <a:pt x="4594146" y="119400"/>
                          <a:pt x="4292411" y="132372"/>
                          <a:pt x="4139014" y="102140"/>
                        </a:cubicBezTo>
                        <a:cubicBezTo>
                          <a:pt x="3985617" y="71908"/>
                          <a:pt x="3686075" y="72689"/>
                          <a:pt x="3419472" y="102140"/>
                        </a:cubicBezTo>
                        <a:cubicBezTo>
                          <a:pt x="3152869" y="131591"/>
                          <a:pt x="3034356" y="101187"/>
                          <a:pt x="2818754" y="102140"/>
                        </a:cubicBezTo>
                        <a:cubicBezTo>
                          <a:pt x="2603152" y="103093"/>
                          <a:pt x="2230611" y="96587"/>
                          <a:pt x="2039801" y="102140"/>
                        </a:cubicBezTo>
                        <a:cubicBezTo>
                          <a:pt x="1848991" y="107693"/>
                          <a:pt x="1721574" y="121765"/>
                          <a:pt x="1498495" y="102140"/>
                        </a:cubicBezTo>
                        <a:cubicBezTo>
                          <a:pt x="1275416" y="82515"/>
                          <a:pt x="1169348" y="75643"/>
                          <a:pt x="897776" y="102140"/>
                        </a:cubicBezTo>
                        <a:cubicBezTo>
                          <a:pt x="626204" y="128637"/>
                          <a:pt x="273485" y="120154"/>
                          <a:pt x="0" y="102140"/>
                        </a:cubicBezTo>
                        <a:cubicBezTo>
                          <a:pt x="-373" y="62806"/>
                          <a:pt x="3781" y="247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dist="38100" dir="2700000">
              <a:srgbClr val="000000">
                <a:alpha val="40000"/>
              </a:srgbClr>
            </a:outerShdw>
            <a:reflection stA="4000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898FB4C5-8BF1-7154-1100-3770A2205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90" y="2738581"/>
            <a:ext cx="8537484" cy="7327390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E76A491-1E59-E6CB-121A-241DEC18F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27</a:t>
            </a:fld>
            <a:endParaRPr lang="pt-BR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7D6EBB00-F32D-CC8B-6008-81F52210F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Iniciando com HTML: Dominando os Fundamentos da Linguagem da Web</a:t>
            </a:r>
          </a:p>
        </p:txBody>
      </p:sp>
    </p:spTree>
    <p:extLst>
      <p:ext uri="{BB962C8B-B14F-4D97-AF65-F5344CB8AC3E}">
        <p14:creationId xmlns:p14="http://schemas.microsoft.com/office/powerpoint/2010/main" val="19525767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69F7AA1-3BE5-F78C-19D7-2EB48E850D33}"/>
              </a:ext>
            </a:extLst>
          </p:cNvPr>
          <p:cNvSpPr/>
          <p:nvPr/>
        </p:nvSpPr>
        <p:spPr>
          <a:xfrm>
            <a:off x="669818" y="-7295"/>
            <a:ext cx="102141" cy="1106518"/>
          </a:xfrm>
          <a:prstGeom prst="rect">
            <a:avLst/>
          </a:prstGeom>
          <a:solidFill>
            <a:schemeClr val="accent2"/>
          </a:solidFill>
          <a:ln w="6350">
            <a:noFill/>
            <a:prstDash val="sysDot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5941168"/>
                      <a:gd name="connsiteY0" fmla="*/ 0 h 102140"/>
                      <a:gd name="connsiteX1" fmla="*/ 541306 w 5941168"/>
                      <a:gd name="connsiteY1" fmla="*/ 0 h 102140"/>
                      <a:gd name="connsiteX2" fmla="*/ 1201436 w 5941168"/>
                      <a:gd name="connsiteY2" fmla="*/ 0 h 102140"/>
                      <a:gd name="connsiteX3" fmla="*/ 1861566 w 5941168"/>
                      <a:gd name="connsiteY3" fmla="*/ 0 h 102140"/>
                      <a:gd name="connsiteX4" fmla="*/ 2343461 w 5941168"/>
                      <a:gd name="connsiteY4" fmla="*/ 0 h 102140"/>
                      <a:gd name="connsiteX5" fmla="*/ 3003590 w 5941168"/>
                      <a:gd name="connsiteY5" fmla="*/ 0 h 102140"/>
                      <a:gd name="connsiteX6" fmla="*/ 3544897 w 5941168"/>
                      <a:gd name="connsiteY6" fmla="*/ 0 h 102140"/>
                      <a:gd name="connsiteX7" fmla="*/ 4086203 w 5941168"/>
                      <a:gd name="connsiteY7" fmla="*/ 0 h 102140"/>
                      <a:gd name="connsiteX8" fmla="*/ 4805745 w 5941168"/>
                      <a:gd name="connsiteY8" fmla="*/ 0 h 102140"/>
                      <a:gd name="connsiteX9" fmla="*/ 5287640 w 5941168"/>
                      <a:gd name="connsiteY9" fmla="*/ 0 h 102140"/>
                      <a:gd name="connsiteX10" fmla="*/ 5941168 w 5941168"/>
                      <a:gd name="connsiteY10" fmla="*/ 0 h 102140"/>
                      <a:gd name="connsiteX11" fmla="*/ 5941168 w 5941168"/>
                      <a:gd name="connsiteY11" fmla="*/ 102140 h 102140"/>
                      <a:gd name="connsiteX12" fmla="*/ 5459273 w 5941168"/>
                      <a:gd name="connsiteY12" fmla="*/ 102140 h 102140"/>
                      <a:gd name="connsiteX13" fmla="*/ 4917967 w 5941168"/>
                      <a:gd name="connsiteY13" fmla="*/ 102140 h 102140"/>
                      <a:gd name="connsiteX14" fmla="*/ 4139014 w 5941168"/>
                      <a:gd name="connsiteY14" fmla="*/ 102140 h 102140"/>
                      <a:gd name="connsiteX15" fmla="*/ 3597707 w 5941168"/>
                      <a:gd name="connsiteY15" fmla="*/ 102140 h 102140"/>
                      <a:gd name="connsiteX16" fmla="*/ 2937578 w 5941168"/>
                      <a:gd name="connsiteY16" fmla="*/ 102140 h 102140"/>
                      <a:gd name="connsiteX17" fmla="*/ 2158624 w 5941168"/>
                      <a:gd name="connsiteY17" fmla="*/ 102140 h 102140"/>
                      <a:gd name="connsiteX18" fmla="*/ 1439083 w 5941168"/>
                      <a:gd name="connsiteY18" fmla="*/ 102140 h 102140"/>
                      <a:gd name="connsiteX19" fmla="*/ 838365 w 5941168"/>
                      <a:gd name="connsiteY19" fmla="*/ 102140 h 102140"/>
                      <a:gd name="connsiteX20" fmla="*/ 0 w 5941168"/>
                      <a:gd name="connsiteY20" fmla="*/ 102140 h 102140"/>
                      <a:gd name="connsiteX21" fmla="*/ 0 w 5941168"/>
                      <a:gd name="connsiteY21" fmla="*/ 0 h 102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941168" h="102140" fill="none" extrusionOk="0">
                        <a:moveTo>
                          <a:pt x="0" y="0"/>
                        </a:moveTo>
                        <a:cubicBezTo>
                          <a:pt x="228868" y="-6974"/>
                          <a:pt x="342876" y="-16694"/>
                          <a:pt x="541306" y="0"/>
                        </a:cubicBezTo>
                        <a:cubicBezTo>
                          <a:pt x="739736" y="16694"/>
                          <a:pt x="1035016" y="23168"/>
                          <a:pt x="1201436" y="0"/>
                        </a:cubicBezTo>
                        <a:cubicBezTo>
                          <a:pt x="1367856" y="-23168"/>
                          <a:pt x="1716940" y="-9588"/>
                          <a:pt x="1861566" y="0"/>
                        </a:cubicBezTo>
                        <a:cubicBezTo>
                          <a:pt x="2006192" y="9588"/>
                          <a:pt x="2207763" y="21981"/>
                          <a:pt x="2343461" y="0"/>
                        </a:cubicBezTo>
                        <a:cubicBezTo>
                          <a:pt x="2479159" y="-21981"/>
                          <a:pt x="2750648" y="13416"/>
                          <a:pt x="3003590" y="0"/>
                        </a:cubicBezTo>
                        <a:cubicBezTo>
                          <a:pt x="3256532" y="-13416"/>
                          <a:pt x="3337228" y="-18415"/>
                          <a:pt x="3544897" y="0"/>
                        </a:cubicBezTo>
                        <a:cubicBezTo>
                          <a:pt x="3752566" y="18415"/>
                          <a:pt x="3916496" y="3128"/>
                          <a:pt x="4086203" y="0"/>
                        </a:cubicBezTo>
                        <a:cubicBezTo>
                          <a:pt x="4255910" y="-3128"/>
                          <a:pt x="4621462" y="26283"/>
                          <a:pt x="4805745" y="0"/>
                        </a:cubicBezTo>
                        <a:cubicBezTo>
                          <a:pt x="4990028" y="-26283"/>
                          <a:pt x="5189992" y="-9856"/>
                          <a:pt x="5287640" y="0"/>
                        </a:cubicBezTo>
                        <a:cubicBezTo>
                          <a:pt x="5385289" y="9856"/>
                          <a:pt x="5798122" y="-6700"/>
                          <a:pt x="5941168" y="0"/>
                        </a:cubicBezTo>
                        <a:cubicBezTo>
                          <a:pt x="5945337" y="46630"/>
                          <a:pt x="5943066" y="79462"/>
                          <a:pt x="5941168" y="102140"/>
                        </a:cubicBezTo>
                        <a:cubicBezTo>
                          <a:pt x="5755018" y="95286"/>
                          <a:pt x="5630777" y="103542"/>
                          <a:pt x="5459273" y="102140"/>
                        </a:cubicBezTo>
                        <a:cubicBezTo>
                          <a:pt x="5287769" y="100738"/>
                          <a:pt x="5037230" y="93113"/>
                          <a:pt x="4917967" y="102140"/>
                        </a:cubicBezTo>
                        <a:cubicBezTo>
                          <a:pt x="4798704" y="111167"/>
                          <a:pt x="4439745" y="132052"/>
                          <a:pt x="4139014" y="102140"/>
                        </a:cubicBezTo>
                        <a:cubicBezTo>
                          <a:pt x="3838283" y="72228"/>
                          <a:pt x="3848038" y="92507"/>
                          <a:pt x="3597707" y="102140"/>
                        </a:cubicBezTo>
                        <a:cubicBezTo>
                          <a:pt x="3347376" y="111773"/>
                          <a:pt x="3165976" y="111400"/>
                          <a:pt x="2937578" y="102140"/>
                        </a:cubicBezTo>
                        <a:cubicBezTo>
                          <a:pt x="2709180" y="92880"/>
                          <a:pt x="2375847" y="122129"/>
                          <a:pt x="2158624" y="102140"/>
                        </a:cubicBezTo>
                        <a:cubicBezTo>
                          <a:pt x="1941401" y="82151"/>
                          <a:pt x="1592096" y="68272"/>
                          <a:pt x="1439083" y="102140"/>
                        </a:cubicBezTo>
                        <a:cubicBezTo>
                          <a:pt x="1286070" y="136008"/>
                          <a:pt x="1084033" y="111449"/>
                          <a:pt x="838365" y="102140"/>
                        </a:cubicBezTo>
                        <a:cubicBezTo>
                          <a:pt x="592697" y="92831"/>
                          <a:pt x="278192" y="69898"/>
                          <a:pt x="0" y="102140"/>
                        </a:cubicBezTo>
                        <a:cubicBezTo>
                          <a:pt x="-2185" y="66540"/>
                          <a:pt x="-2413" y="22193"/>
                          <a:pt x="0" y="0"/>
                        </a:cubicBezTo>
                        <a:close/>
                      </a:path>
                      <a:path w="5941168" h="102140" stroke="0" extrusionOk="0">
                        <a:moveTo>
                          <a:pt x="0" y="0"/>
                        </a:moveTo>
                        <a:cubicBezTo>
                          <a:pt x="151438" y="-14394"/>
                          <a:pt x="412410" y="-28191"/>
                          <a:pt x="600718" y="0"/>
                        </a:cubicBezTo>
                        <a:cubicBezTo>
                          <a:pt x="789026" y="28191"/>
                          <a:pt x="894825" y="15438"/>
                          <a:pt x="1142025" y="0"/>
                        </a:cubicBezTo>
                        <a:cubicBezTo>
                          <a:pt x="1389225" y="-15438"/>
                          <a:pt x="1536556" y="22022"/>
                          <a:pt x="1683331" y="0"/>
                        </a:cubicBezTo>
                        <a:cubicBezTo>
                          <a:pt x="1830106" y="-22022"/>
                          <a:pt x="1976350" y="-23696"/>
                          <a:pt x="2165226" y="0"/>
                        </a:cubicBezTo>
                        <a:cubicBezTo>
                          <a:pt x="2354102" y="23696"/>
                          <a:pt x="2424404" y="-8619"/>
                          <a:pt x="2647120" y="0"/>
                        </a:cubicBezTo>
                        <a:cubicBezTo>
                          <a:pt x="2869836" y="8619"/>
                          <a:pt x="3013187" y="-3818"/>
                          <a:pt x="3129015" y="0"/>
                        </a:cubicBezTo>
                        <a:cubicBezTo>
                          <a:pt x="3244844" y="3818"/>
                          <a:pt x="3609525" y="-14305"/>
                          <a:pt x="3848557" y="0"/>
                        </a:cubicBezTo>
                        <a:cubicBezTo>
                          <a:pt x="4087589" y="14305"/>
                          <a:pt x="4227984" y="3406"/>
                          <a:pt x="4330451" y="0"/>
                        </a:cubicBezTo>
                        <a:cubicBezTo>
                          <a:pt x="4432918" y="-3406"/>
                          <a:pt x="4667963" y="-714"/>
                          <a:pt x="4871758" y="0"/>
                        </a:cubicBezTo>
                        <a:cubicBezTo>
                          <a:pt x="5075553" y="714"/>
                          <a:pt x="5485490" y="-27442"/>
                          <a:pt x="5941168" y="0"/>
                        </a:cubicBezTo>
                        <a:cubicBezTo>
                          <a:pt x="5942648" y="49101"/>
                          <a:pt x="5937947" y="72645"/>
                          <a:pt x="5941168" y="102140"/>
                        </a:cubicBezTo>
                        <a:cubicBezTo>
                          <a:pt x="5725204" y="107522"/>
                          <a:pt x="5592468" y="108516"/>
                          <a:pt x="5399862" y="102140"/>
                        </a:cubicBezTo>
                        <a:cubicBezTo>
                          <a:pt x="5207256" y="95764"/>
                          <a:pt x="5122964" y="84880"/>
                          <a:pt x="4858555" y="102140"/>
                        </a:cubicBezTo>
                        <a:cubicBezTo>
                          <a:pt x="4594146" y="119400"/>
                          <a:pt x="4292411" y="132372"/>
                          <a:pt x="4139014" y="102140"/>
                        </a:cubicBezTo>
                        <a:cubicBezTo>
                          <a:pt x="3985617" y="71908"/>
                          <a:pt x="3686075" y="72689"/>
                          <a:pt x="3419472" y="102140"/>
                        </a:cubicBezTo>
                        <a:cubicBezTo>
                          <a:pt x="3152869" y="131591"/>
                          <a:pt x="3034356" y="101187"/>
                          <a:pt x="2818754" y="102140"/>
                        </a:cubicBezTo>
                        <a:cubicBezTo>
                          <a:pt x="2603152" y="103093"/>
                          <a:pt x="2230611" y="96587"/>
                          <a:pt x="2039801" y="102140"/>
                        </a:cubicBezTo>
                        <a:cubicBezTo>
                          <a:pt x="1848991" y="107693"/>
                          <a:pt x="1721574" y="121765"/>
                          <a:pt x="1498495" y="102140"/>
                        </a:cubicBezTo>
                        <a:cubicBezTo>
                          <a:pt x="1275416" y="82515"/>
                          <a:pt x="1169348" y="75643"/>
                          <a:pt x="897776" y="102140"/>
                        </a:cubicBezTo>
                        <a:cubicBezTo>
                          <a:pt x="626204" y="128637"/>
                          <a:pt x="273485" y="120154"/>
                          <a:pt x="0" y="102140"/>
                        </a:cubicBezTo>
                        <a:cubicBezTo>
                          <a:pt x="-373" y="62806"/>
                          <a:pt x="3781" y="247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dist="38100" dir="2700000">
              <a:srgbClr val="000000">
                <a:alpha val="40000"/>
              </a:srgbClr>
            </a:outerShdw>
            <a:reflection stA="4000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subtítulo">
            <a:extLst>
              <a:ext uri="{FF2B5EF4-FFF2-40B4-BE49-F238E27FC236}">
                <a16:creationId xmlns:a16="http://schemas.microsoft.com/office/drawing/2014/main" id="{753D7E85-A5AE-1203-70E2-CDCCBF998891}"/>
              </a:ext>
            </a:extLst>
          </p:cNvPr>
          <p:cNvSpPr txBox="1"/>
          <p:nvPr/>
        </p:nvSpPr>
        <p:spPr>
          <a:xfrm>
            <a:off x="1444360" y="541484"/>
            <a:ext cx="603772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>
                <a:latin typeface="Calibri Light"/>
                <a:ea typeface="+mn-lt"/>
                <a:cs typeface="Calibri Light"/>
              </a:rPr>
              <a:t>Boas Práticas: Listas</a:t>
            </a:r>
            <a:endParaRPr lang="pt-BR" dirty="0"/>
          </a:p>
        </p:txBody>
      </p:sp>
      <p:sp>
        <p:nvSpPr>
          <p:cNvPr id="10" name="texto">
            <a:extLst>
              <a:ext uri="{FF2B5EF4-FFF2-40B4-BE49-F238E27FC236}">
                <a16:creationId xmlns:a16="http://schemas.microsoft.com/office/drawing/2014/main" id="{4E8946D5-C4C6-B553-8217-EE1904F4D16B}"/>
              </a:ext>
            </a:extLst>
          </p:cNvPr>
          <p:cNvSpPr txBox="1"/>
          <p:nvPr/>
        </p:nvSpPr>
        <p:spPr>
          <a:xfrm>
            <a:off x="1103435" y="1670932"/>
            <a:ext cx="7400918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pt-BR" sz="2400">
                <a:latin typeface="Calibri"/>
                <a:ea typeface="+mn-lt"/>
                <a:cs typeface="Calibri"/>
              </a:rPr>
              <a:t>Clareza e Concisão: Mantenha os itens da lista claros e concisos.</a:t>
            </a:r>
            <a:endParaRPr lang="pt-BR">
              <a:latin typeface="Aptos"/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>
                <a:latin typeface="Calibri"/>
                <a:ea typeface="+mn-lt"/>
                <a:cs typeface="Calibri"/>
              </a:rPr>
              <a:t>Hierarquia: Utilize listas aninhadas para representar hierarquias ou subitens.</a:t>
            </a:r>
            <a:endParaRPr lang="pt-BR"/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Calibri"/>
                <a:ea typeface="+mn-lt"/>
                <a:cs typeface="Calibri"/>
              </a:rPr>
              <a:t>Consistência: Mantenha o estilo e a estrutura das listas consistentes em toda a página.</a:t>
            </a:r>
            <a:endParaRPr lang="pt-BR" dirty="0"/>
          </a:p>
          <a:p>
            <a:pPr algn="just"/>
            <a:endParaRPr lang="pt-BR" sz="2400" dirty="0">
              <a:latin typeface="Calibri"/>
              <a:ea typeface="+mn-lt"/>
              <a:cs typeface="Calibri"/>
            </a:endParaRPr>
          </a:p>
          <a:p>
            <a:pPr algn="just"/>
            <a:r>
              <a:rPr lang="pt-BR" sz="2400" dirty="0">
                <a:latin typeface="Calibri"/>
                <a:ea typeface="+mn-lt"/>
                <a:cs typeface="Calibri"/>
              </a:rPr>
              <a:t> As listas são ferramentas essenciais para organizar e apresentar informações de forma estruturada. Utilizá-las corretamente pode melhorar significativamente a legibilidade e a usabilidade de suas páginas web.</a:t>
            </a:r>
            <a:endParaRPr lang="pt-BR"/>
          </a:p>
          <a:p>
            <a:pPr marL="342900" indent="-342900" algn="just">
              <a:buFont typeface="Arial"/>
              <a:buChar char="•"/>
            </a:pPr>
            <a:endParaRPr lang="pt-BR" sz="2400" dirty="0">
              <a:latin typeface="Calibri"/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endParaRPr lang="pt-BR" sz="2400" dirty="0">
              <a:latin typeface="Calibri"/>
              <a:cs typeface="Calibri"/>
            </a:endParaRPr>
          </a:p>
          <a:p>
            <a:pPr algn="just"/>
            <a:endParaRPr lang="pt-BR" sz="2400" dirty="0">
              <a:latin typeface="Calibri"/>
              <a:cs typeface="Calibri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CEA4CAB-099D-F3EC-51D2-6CC2CFDB1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28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722A1CE-F896-469F-3522-221C0A76F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Iniciando com HTML: Dominando os Fundamentos da Linguagem da Web</a:t>
            </a:r>
          </a:p>
        </p:txBody>
      </p:sp>
    </p:spTree>
    <p:extLst>
      <p:ext uri="{BB962C8B-B14F-4D97-AF65-F5344CB8AC3E}">
        <p14:creationId xmlns:p14="http://schemas.microsoft.com/office/powerpoint/2010/main" val="7706162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0E8479E-D072-8D0A-3695-49FE0D49EE58}"/>
              </a:ext>
            </a:extLst>
          </p:cNvPr>
          <p:cNvSpPr/>
          <p:nvPr/>
        </p:nvSpPr>
        <p:spPr>
          <a:xfrm>
            <a:off x="5197" y="-2209"/>
            <a:ext cx="9584175" cy="128015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">
            <a:extLst>
              <a:ext uri="{FF2B5EF4-FFF2-40B4-BE49-F238E27FC236}">
                <a16:creationId xmlns:a16="http://schemas.microsoft.com/office/drawing/2014/main" id="{66DA7200-AD85-D906-9362-8CE31F4BB028}"/>
              </a:ext>
            </a:extLst>
          </p:cNvPr>
          <p:cNvSpPr txBox="1"/>
          <p:nvPr/>
        </p:nvSpPr>
        <p:spPr>
          <a:xfrm>
            <a:off x="693439" y="3118786"/>
            <a:ext cx="8176868" cy="15696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600" dirty="0">
                <a:solidFill>
                  <a:schemeClr val="bg1"/>
                </a:solidFill>
                <a:latin typeface="Impact"/>
                <a:cs typeface="Calibri"/>
              </a:rPr>
              <a:t>CAPÍTULO 05</a:t>
            </a:r>
            <a:endParaRPr lang="pt-BR" sz="9600" dirty="0">
              <a:solidFill>
                <a:schemeClr val="bg1"/>
              </a:solidFill>
            </a:endParaRPr>
          </a:p>
        </p:txBody>
      </p:sp>
      <p:sp>
        <p:nvSpPr>
          <p:cNvPr id="8" name="Título">
            <a:extLst>
              <a:ext uri="{FF2B5EF4-FFF2-40B4-BE49-F238E27FC236}">
                <a16:creationId xmlns:a16="http://schemas.microsoft.com/office/drawing/2014/main" id="{D2A72221-46EB-52E7-1661-488AB2779152}"/>
              </a:ext>
            </a:extLst>
          </p:cNvPr>
          <p:cNvSpPr txBox="1"/>
          <p:nvPr/>
        </p:nvSpPr>
        <p:spPr>
          <a:xfrm>
            <a:off x="1407733" y="5257733"/>
            <a:ext cx="679797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Impact"/>
                <a:ea typeface="+mn-lt"/>
                <a:cs typeface="+mn-lt"/>
              </a:rPr>
              <a:t>FORMULÁRIOS</a:t>
            </a:r>
            <a:endParaRPr lang="pt-BR" sz="7200" dirty="0">
              <a:solidFill>
                <a:schemeClr val="bg1"/>
              </a:solidFill>
              <a:latin typeface="Impact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F295BAC-37B0-DA50-AC53-8AEDC467856B}"/>
              </a:ext>
            </a:extLst>
          </p:cNvPr>
          <p:cNvSpPr/>
          <p:nvPr/>
        </p:nvSpPr>
        <p:spPr>
          <a:xfrm>
            <a:off x="1095404" y="7689644"/>
            <a:ext cx="7388156" cy="136186"/>
          </a:xfrm>
          <a:prstGeom prst="rect">
            <a:avLst/>
          </a:prstGeom>
          <a:solidFill>
            <a:schemeClr val="accent2"/>
          </a:solidFill>
          <a:ln w="6350">
            <a:noFill/>
            <a:prstDash val="sysDot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5941168"/>
                      <a:gd name="connsiteY0" fmla="*/ 0 h 102140"/>
                      <a:gd name="connsiteX1" fmla="*/ 541306 w 5941168"/>
                      <a:gd name="connsiteY1" fmla="*/ 0 h 102140"/>
                      <a:gd name="connsiteX2" fmla="*/ 1201436 w 5941168"/>
                      <a:gd name="connsiteY2" fmla="*/ 0 h 102140"/>
                      <a:gd name="connsiteX3" fmla="*/ 1861566 w 5941168"/>
                      <a:gd name="connsiteY3" fmla="*/ 0 h 102140"/>
                      <a:gd name="connsiteX4" fmla="*/ 2343461 w 5941168"/>
                      <a:gd name="connsiteY4" fmla="*/ 0 h 102140"/>
                      <a:gd name="connsiteX5" fmla="*/ 3003590 w 5941168"/>
                      <a:gd name="connsiteY5" fmla="*/ 0 h 102140"/>
                      <a:gd name="connsiteX6" fmla="*/ 3544897 w 5941168"/>
                      <a:gd name="connsiteY6" fmla="*/ 0 h 102140"/>
                      <a:gd name="connsiteX7" fmla="*/ 4086203 w 5941168"/>
                      <a:gd name="connsiteY7" fmla="*/ 0 h 102140"/>
                      <a:gd name="connsiteX8" fmla="*/ 4805745 w 5941168"/>
                      <a:gd name="connsiteY8" fmla="*/ 0 h 102140"/>
                      <a:gd name="connsiteX9" fmla="*/ 5287640 w 5941168"/>
                      <a:gd name="connsiteY9" fmla="*/ 0 h 102140"/>
                      <a:gd name="connsiteX10" fmla="*/ 5941168 w 5941168"/>
                      <a:gd name="connsiteY10" fmla="*/ 0 h 102140"/>
                      <a:gd name="connsiteX11" fmla="*/ 5941168 w 5941168"/>
                      <a:gd name="connsiteY11" fmla="*/ 102140 h 102140"/>
                      <a:gd name="connsiteX12" fmla="*/ 5459273 w 5941168"/>
                      <a:gd name="connsiteY12" fmla="*/ 102140 h 102140"/>
                      <a:gd name="connsiteX13" fmla="*/ 4917967 w 5941168"/>
                      <a:gd name="connsiteY13" fmla="*/ 102140 h 102140"/>
                      <a:gd name="connsiteX14" fmla="*/ 4139014 w 5941168"/>
                      <a:gd name="connsiteY14" fmla="*/ 102140 h 102140"/>
                      <a:gd name="connsiteX15" fmla="*/ 3597707 w 5941168"/>
                      <a:gd name="connsiteY15" fmla="*/ 102140 h 102140"/>
                      <a:gd name="connsiteX16" fmla="*/ 2937578 w 5941168"/>
                      <a:gd name="connsiteY16" fmla="*/ 102140 h 102140"/>
                      <a:gd name="connsiteX17" fmla="*/ 2158624 w 5941168"/>
                      <a:gd name="connsiteY17" fmla="*/ 102140 h 102140"/>
                      <a:gd name="connsiteX18" fmla="*/ 1439083 w 5941168"/>
                      <a:gd name="connsiteY18" fmla="*/ 102140 h 102140"/>
                      <a:gd name="connsiteX19" fmla="*/ 838365 w 5941168"/>
                      <a:gd name="connsiteY19" fmla="*/ 102140 h 102140"/>
                      <a:gd name="connsiteX20" fmla="*/ 0 w 5941168"/>
                      <a:gd name="connsiteY20" fmla="*/ 102140 h 102140"/>
                      <a:gd name="connsiteX21" fmla="*/ 0 w 5941168"/>
                      <a:gd name="connsiteY21" fmla="*/ 0 h 102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941168" h="102140" fill="none" extrusionOk="0">
                        <a:moveTo>
                          <a:pt x="0" y="0"/>
                        </a:moveTo>
                        <a:cubicBezTo>
                          <a:pt x="228868" y="-6974"/>
                          <a:pt x="342876" y="-16694"/>
                          <a:pt x="541306" y="0"/>
                        </a:cubicBezTo>
                        <a:cubicBezTo>
                          <a:pt x="739736" y="16694"/>
                          <a:pt x="1035016" y="23168"/>
                          <a:pt x="1201436" y="0"/>
                        </a:cubicBezTo>
                        <a:cubicBezTo>
                          <a:pt x="1367856" y="-23168"/>
                          <a:pt x="1716940" y="-9588"/>
                          <a:pt x="1861566" y="0"/>
                        </a:cubicBezTo>
                        <a:cubicBezTo>
                          <a:pt x="2006192" y="9588"/>
                          <a:pt x="2207763" y="21981"/>
                          <a:pt x="2343461" y="0"/>
                        </a:cubicBezTo>
                        <a:cubicBezTo>
                          <a:pt x="2479159" y="-21981"/>
                          <a:pt x="2750648" y="13416"/>
                          <a:pt x="3003590" y="0"/>
                        </a:cubicBezTo>
                        <a:cubicBezTo>
                          <a:pt x="3256532" y="-13416"/>
                          <a:pt x="3337228" y="-18415"/>
                          <a:pt x="3544897" y="0"/>
                        </a:cubicBezTo>
                        <a:cubicBezTo>
                          <a:pt x="3752566" y="18415"/>
                          <a:pt x="3916496" y="3128"/>
                          <a:pt x="4086203" y="0"/>
                        </a:cubicBezTo>
                        <a:cubicBezTo>
                          <a:pt x="4255910" y="-3128"/>
                          <a:pt x="4621462" y="26283"/>
                          <a:pt x="4805745" y="0"/>
                        </a:cubicBezTo>
                        <a:cubicBezTo>
                          <a:pt x="4990028" y="-26283"/>
                          <a:pt x="5189992" y="-9856"/>
                          <a:pt x="5287640" y="0"/>
                        </a:cubicBezTo>
                        <a:cubicBezTo>
                          <a:pt x="5385289" y="9856"/>
                          <a:pt x="5798122" y="-6700"/>
                          <a:pt x="5941168" y="0"/>
                        </a:cubicBezTo>
                        <a:cubicBezTo>
                          <a:pt x="5945337" y="46630"/>
                          <a:pt x="5943066" y="79462"/>
                          <a:pt x="5941168" y="102140"/>
                        </a:cubicBezTo>
                        <a:cubicBezTo>
                          <a:pt x="5755018" y="95286"/>
                          <a:pt x="5630777" y="103542"/>
                          <a:pt x="5459273" y="102140"/>
                        </a:cubicBezTo>
                        <a:cubicBezTo>
                          <a:pt x="5287769" y="100738"/>
                          <a:pt x="5037230" y="93113"/>
                          <a:pt x="4917967" y="102140"/>
                        </a:cubicBezTo>
                        <a:cubicBezTo>
                          <a:pt x="4798704" y="111167"/>
                          <a:pt x="4439745" y="132052"/>
                          <a:pt x="4139014" y="102140"/>
                        </a:cubicBezTo>
                        <a:cubicBezTo>
                          <a:pt x="3838283" y="72228"/>
                          <a:pt x="3848038" y="92507"/>
                          <a:pt x="3597707" y="102140"/>
                        </a:cubicBezTo>
                        <a:cubicBezTo>
                          <a:pt x="3347376" y="111773"/>
                          <a:pt x="3165976" y="111400"/>
                          <a:pt x="2937578" y="102140"/>
                        </a:cubicBezTo>
                        <a:cubicBezTo>
                          <a:pt x="2709180" y="92880"/>
                          <a:pt x="2375847" y="122129"/>
                          <a:pt x="2158624" y="102140"/>
                        </a:cubicBezTo>
                        <a:cubicBezTo>
                          <a:pt x="1941401" y="82151"/>
                          <a:pt x="1592096" y="68272"/>
                          <a:pt x="1439083" y="102140"/>
                        </a:cubicBezTo>
                        <a:cubicBezTo>
                          <a:pt x="1286070" y="136008"/>
                          <a:pt x="1084033" y="111449"/>
                          <a:pt x="838365" y="102140"/>
                        </a:cubicBezTo>
                        <a:cubicBezTo>
                          <a:pt x="592697" y="92831"/>
                          <a:pt x="278192" y="69898"/>
                          <a:pt x="0" y="102140"/>
                        </a:cubicBezTo>
                        <a:cubicBezTo>
                          <a:pt x="-2185" y="66540"/>
                          <a:pt x="-2413" y="22193"/>
                          <a:pt x="0" y="0"/>
                        </a:cubicBezTo>
                        <a:close/>
                      </a:path>
                      <a:path w="5941168" h="102140" stroke="0" extrusionOk="0">
                        <a:moveTo>
                          <a:pt x="0" y="0"/>
                        </a:moveTo>
                        <a:cubicBezTo>
                          <a:pt x="151438" y="-14394"/>
                          <a:pt x="412410" y="-28191"/>
                          <a:pt x="600718" y="0"/>
                        </a:cubicBezTo>
                        <a:cubicBezTo>
                          <a:pt x="789026" y="28191"/>
                          <a:pt x="894825" y="15438"/>
                          <a:pt x="1142025" y="0"/>
                        </a:cubicBezTo>
                        <a:cubicBezTo>
                          <a:pt x="1389225" y="-15438"/>
                          <a:pt x="1536556" y="22022"/>
                          <a:pt x="1683331" y="0"/>
                        </a:cubicBezTo>
                        <a:cubicBezTo>
                          <a:pt x="1830106" y="-22022"/>
                          <a:pt x="1976350" y="-23696"/>
                          <a:pt x="2165226" y="0"/>
                        </a:cubicBezTo>
                        <a:cubicBezTo>
                          <a:pt x="2354102" y="23696"/>
                          <a:pt x="2424404" y="-8619"/>
                          <a:pt x="2647120" y="0"/>
                        </a:cubicBezTo>
                        <a:cubicBezTo>
                          <a:pt x="2869836" y="8619"/>
                          <a:pt x="3013187" y="-3818"/>
                          <a:pt x="3129015" y="0"/>
                        </a:cubicBezTo>
                        <a:cubicBezTo>
                          <a:pt x="3244844" y="3818"/>
                          <a:pt x="3609525" y="-14305"/>
                          <a:pt x="3848557" y="0"/>
                        </a:cubicBezTo>
                        <a:cubicBezTo>
                          <a:pt x="4087589" y="14305"/>
                          <a:pt x="4227984" y="3406"/>
                          <a:pt x="4330451" y="0"/>
                        </a:cubicBezTo>
                        <a:cubicBezTo>
                          <a:pt x="4432918" y="-3406"/>
                          <a:pt x="4667963" y="-714"/>
                          <a:pt x="4871758" y="0"/>
                        </a:cubicBezTo>
                        <a:cubicBezTo>
                          <a:pt x="5075553" y="714"/>
                          <a:pt x="5485490" y="-27442"/>
                          <a:pt x="5941168" y="0"/>
                        </a:cubicBezTo>
                        <a:cubicBezTo>
                          <a:pt x="5942648" y="49101"/>
                          <a:pt x="5937947" y="72645"/>
                          <a:pt x="5941168" y="102140"/>
                        </a:cubicBezTo>
                        <a:cubicBezTo>
                          <a:pt x="5725204" y="107522"/>
                          <a:pt x="5592468" y="108516"/>
                          <a:pt x="5399862" y="102140"/>
                        </a:cubicBezTo>
                        <a:cubicBezTo>
                          <a:pt x="5207256" y="95764"/>
                          <a:pt x="5122964" y="84880"/>
                          <a:pt x="4858555" y="102140"/>
                        </a:cubicBezTo>
                        <a:cubicBezTo>
                          <a:pt x="4594146" y="119400"/>
                          <a:pt x="4292411" y="132372"/>
                          <a:pt x="4139014" y="102140"/>
                        </a:cubicBezTo>
                        <a:cubicBezTo>
                          <a:pt x="3985617" y="71908"/>
                          <a:pt x="3686075" y="72689"/>
                          <a:pt x="3419472" y="102140"/>
                        </a:cubicBezTo>
                        <a:cubicBezTo>
                          <a:pt x="3152869" y="131591"/>
                          <a:pt x="3034356" y="101187"/>
                          <a:pt x="2818754" y="102140"/>
                        </a:cubicBezTo>
                        <a:cubicBezTo>
                          <a:pt x="2603152" y="103093"/>
                          <a:pt x="2230611" y="96587"/>
                          <a:pt x="2039801" y="102140"/>
                        </a:cubicBezTo>
                        <a:cubicBezTo>
                          <a:pt x="1848991" y="107693"/>
                          <a:pt x="1721574" y="121765"/>
                          <a:pt x="1498495" y="102140"/>
                        </a:cubicBezTo>
                        <a:cubicBezTo>
                          <a:pt x="1275416" y="82515"/>
                          <a:pt x="1169348" y="75643"/>
                          <a:pt x="897776" y="102140"/>
                        </a:cubicBezTo>
                        <a:cubicBezTo>
                          <a:pt x="626204" y="128637"/>
                          <a:pt x="273485" y="120154"/>
                          <a:pt x="0" y="102140"/>
                        </a:cubicBezTo>
                        <a:cubicBezTo>
                          <a:pt x="-373" y="62806"/>
                          <a:pt x="3781" y="247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dist="38100" dir="2700000">
              <a:srgbClr val="000000">
                <a:alpha val="40000"/>
              </a:srgbClr>
            </a:outerShdw>
            <a:reflection stA="4000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exto">
            <a:extLst>
              <a:ext uri="{FF2B5EF4-FFF2-40B4-BE49-F238E27FC236}">
                <a16:creationId xmlns:a16="http://schemas.microsoft.com/office/drawing/2014/main" id="{E8BC48BF-C696-D660-A517-7B88341A3E9E}"/>
              </a:ext>
            </a:extLst>
          </p:cNvPr>
          <p:cNvSpPr txBox="1"/>
          <p:nvPr/>
        </p:nvSpPr>
        <p:spPr>
          <a:xfrm>
            <a:off x="2014369" y="8584602"/>
            <a:ext cx="5435299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alibri"/>
                <a:ea typeface="+mn-lt"/>
                <a:cs typeface="Calibri"/>
              </a:rPr>
              <a:t>Formulários são uma parte essencial da interação do usuário com a web, permitindo a coleta de dados, envio de informações e execução de pesquisas. Com HTML, você pode criar formulários variados que capturam diferentes tipos de entrada, como texto, </a:t>
            </a:r>
            <a:r>
              <a:rPr lang="pt-BR" sz="2400" dirty="0" err="1">
                <a:solidFill>
                  <a:schemeClr val="bg1"/>
                </a:solidFill>
                <a:latin typeface="Calibri"/>
                <a:ea typeface="+mn-lt"/>
                <a:cs typeface="Calibri"/>
              </a:rPr>
              <a:t>emails</a:t>
            </a:r>
            <a:r>
              <a:rPr lang="pt-BR" sz="2400" dirty="0">
                <a:solidFill>
                  <a:schemeClr val="bg1"/>
                </a:solidFill>
                <a:latin typeface="Calibri"/>
                <a:ea typeface="+mn-lt"/>
                <a:cs typeface="Calibri"/>
              </a:rPr>
              <a:t>, senhas, e botões de envio. </a:t>
            </a:r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DEC0FB22-81BC-624E-60AD-3EB850372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29</a:t>
            </a:fld>
            <a:endParaRPr lang="pt-BR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AA359C6E-98B8-B9B0-14E7-AE49295B1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Iniciando com HTML: Dominando os Fundamentos da Linguagem da Web</a:t>
            </a:r>
          </a:p>
        </p:txBody>
      </p:sp>
    </p:spTree>
    <p:extLst>
      <p:ext uri="{BB962C8B-B14F-4D97-AF65-F5344CB8AC3E}">
        <p14:creationId xmlns:p14="http://schemas.microsoft.com/office/powerpoint/2010/main" val="1034372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0E8479E-D072-8D0A-3695-49FE0D49EE58}"/>
              </a:ext>
            </a:extLst>
          </p:cNvPr>
          <p:cNvSpPr/>
          <p:nvPr/>
        </p:nvSpPr>
        <p:spPr>
          <a:xfrm>
            <a:off x="5197" y="-2209"/>
            <a:ext cx="9584175" cy="128015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">
            <a:extLst>
              <a:ext uri="{FF2B5EF4-FFF2-40B4-BE49-F238E27FC236}">
                <a16:creationId xmlns:a16="http://schemas.microsoft.com/office/drawing/2014/main" id="{7999C93A-86AE-BAFE-189A-708F1CD78B40}"/>
              </a:ext>
            </a:extLst>
          </p:cNvPr>
          <p:cNvSpPr txBox="1"/>
          <p:nvPr/>
        </p:nvSpPr>
        <p:spPr>
          <a:xfrm>
            <a:off x="1407733" y="6103590"/>
            <a:ext cx="679797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Impact"/>
                <a:ea typeface="+mn-lt"/>
                <a:cs typeface="+mn-lt"/>
              </a:rPr>
              <a:t>O QUE É HTML?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" name="Título">
            <a:extLst>
              <a:ext uri="{FF2B5EF4-FFF2-40B4-BE49-F238E27FC236}">
                <a16:creationId xmlns:a16="http://schemas.microsoft.com/office/drawing/2014/main" id="{6551D0E4-E2DA-BCC0-037F-9702C6114513}"/>
              </a:ext>
            </a:extLst>
          </p:cNvPr>
          <p:cNvSpPr txBox="1"/>
          <p:nvPr/>
        </p:nvSpPr>
        <p:spPr>
          <a:xfrm>
            <a:off x="709774" y="3192588"/>
            <a:ext cx="8176868" cy="15696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600" dirty="0">
                <a:solidFill>
                  <a:schemeClr val="bg1"/>
                </a:solidFill>
                <a:latin typeface="Impact"/>
                <a:cs typeface="Calibri"/>
              </a:rPr>
              <a:t>CAPÍTULO 01</a:t>
            </a:r>
            <a:endParaRPr lang="pt-BR" sz="9600" dirty="0">
              <a:solidFill>
                <a:schemeClr val="bg1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0988079-9300-4EC8-1226-032E60309AE9}"/>
              </a:ext>
            </a:extLst>
          </p:cNvPr>
          <p:cNvSpPr/>
          <p:nvPr/>
        </p:nvSpPr>
        <p:spPr>
          <a:xfrm>
            <a:off x="1112427" y="7517048"/>
            <a:ext cx="7388156" cy="136186"/>
          </a:xfrm>
          <a:prstGeom prst="rect">
            <a:avLst/>
          </a:prstGeom>
          <a:solidFill>
            <a:schemeClr val="accent2"/>
          </a:solidFill>
          <a:ln w="6350">
            <a:noFill/>
            <a:prstDash val="sysDot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5941168"/>
                      <a:gd name="connsiteY0" fmla="*/ 0 h 102140"/>
                      <a:gd name="connsiteX1" fmla="*/ 541306 w 5941168"/>
                      <a:gd name="connsiteY1" fmla="*/ 0 h 102140"/>
                      <a:gd name="connsiteX2" fmla="*/ 1201436 w 5941168"/>
                      <a:gd name="connsiteY2" fmla="*/ 0 h 102140"/>
                      <a:gd name="connsiteX3" fmla="*/ 1861566 w 5941168"/>
                      <a:gd name="connsiteY3" fmla="*/ 0 h 102140"/>
                      <a:gd name="connsiteX4" fmla="*/ 2343461 w 5941168"/>
                      <a:gd name="connsiteY4" fmla="*/ 0 h 102140"/>
                      <a:gd name="connsiteX5" fmla="*/ 3003590 w 5941168"/>
                      <a:gd name="connsiteY5" fmla="*/ 0 h 102140"/>
                      <a:gd name="connsiteX6" fmla="*/ 3544897 w 5941168"/>
                      <a:gd name="connsiteY6" fmla="*/ 0 h 102140"/>
                      <a:gd name="connsiteX7" fmla="*/ 4086203 w 5941168"/>
                      <a:gd name="connsiteY7" fmla="*/ 0 h 102140"/>
                      <a:gd name="connsiteX8" fmla="*/ 4805745 w 5941168"/>
                      <a:gd name="connsiteY8" fmla="*/ 0 h 102140"/>
                      <a:gd name="connsiteX9" fmla="*/ 5287640 w 5941168"/>
                      <a:gd name="connsiteY9" fmla="*/ 0 h 102140"/>
                      <a:gd name="connsiteX10" fmla="*/ 5941168 w 5941168"/>
                      <a:gd name="connsiteY10" fmla="*/ 0 h 102140"/>
                      <a:gd name="connsiteX11" fmla="*/ 5941168 w 5941168"/>
                      <a:gd name="connsiteY11" fmla="*/ 102140 h 102140"/>
                      <a:gd name="connsiteX12" fmla="*/ 5459273 w 5941168"/>
                      <a:gd name="connsiteY12" fmla="*/ 102140 h 102140"/>
                      <a:gd name="connsiteX13" fmla="*/ 4917967 w 5941168"/>
                      <a:gd name="connsiteY13" fmla="*/ 102140 h 102140"/>
                      <a:gd name="connsiteX14" fmla="*/ 4139014 w 5941168"/>
                      <a:gd name="connsiteY14" fmla="*/ 102140 h 102140"/>
                      <a:gd name="connsiteX15" fmla="*/ 3597707 w 5941168"/>
                      <a:gd name="connsiteY15" fmla="*/ 102140 h 102140"/>
                      <a:gd name="connsiteX16" fmla="*/ 2937578 w 5941168"/>
                      <a:gd name="connsiteY16" fmla="*/ 102140 h 102140"/>
                      <a:gd name="connsiteX17" fmla="*/ 2158624 w 5941168"/>
                      <a:gd name="connsiteY17" fmla="*/ 102140 h 102140"/>
                      <a:gd name="connsiteX18" fmla="*/ 1439083 w 5941168"/>
                      <a:gd name="connsiteY18" fmla="*/ 102140 h 102140"/>
                      <a:gd name="connsiteX19" fmla="*/ 838365 w 5941168"/>
                      <a:gd name="connsiteY19" fmla="*/ 102140 h 102140"/>
                      <a:gd name="connsiteX20" fmla="*/ 0 w 5941168"/>
                      <a:gd name="connsiteY20" fmla="*/ 102140 h 102140"/>
                      <a:gd name="connsiteX21" fmla="*/ 0 w 5941168"/>
                      <a:gd name="connsiteY21" fmla="*/ 0 h 102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941168" h="102140" fill="none" extrusionOk="0">
                        <a:moveTo>
                          <a:pt x="0" y="0"/>
                        </a:moveTo>
                        <a:cubicBezTo>
                          <a:pt x="228868" y="-6974"/>
                          <a:pt x="342876" y="-16694"/>
                          <a:pt x="541306" y="0"/>
                        </a:cubicBezTo>
                        <a:cubicBezTo>
                          <a:pt x="739736" y="16694"/>
                          <a:pt x="1035016" y="23168"/>
                          <a:pt x="1201436" y="0"/>
                        </a:cubicBezTo>
                        <a:cubicBezTo>
                          <a:pt x="1367856" y="-23168"/>
                          <a:pt x="1716940" y="-9588"/>
                          <a:pt x="1861566" y="0"/>
                        </a:cubicBezTo>
                        <a:cubicBezTo>
                          <a:pt x="2006192" y="9588"/>
                          <a:pt x="2207763" y="21981"/>
                          <a:pt x="2343461" y="0"/>
                        </a:cubicBezTo>
                        <a:cubicBezTo>
                          <a:pt x="2479159" y="-21981"/>
                          <a:pt x="2750648" y="13416"/>
                          <a:pt x="3003590" y="0"/>
                        </a:cubicBezTo>
                        <a:cubicBezTo>
                          <a:pt x="3256532" y="-13416"/>
                          <a:pt x="3337228" y="-18415"/>
                          <a:pt x="3544897" y="0"/>
                        </a:cubicBezTo>
                        <a:cubicBezTo>
                          <a:pt x="3752566" y="18415"/>
                          <a:pt x="3916496" y="3128"/>
                          <a:pt x="4086203" y="0"/>
                        </a:cubicBezTo>
                        <a:cubicBezTo>
                          <a:pt x="4255910" y="-3128"/>
                          <a:pt x="4621462" y="26283"/>
                          <a:pt x="4805745" y="0"/>
                        </a:cubicBezTo>
                        <a:cubicBezTo>
                          <a:pt x="4990028" y="-26283"/>
                          <a:pt x="5189992" y="-9856"/>
                          <a:pt x="5287640" y="0"/>
                        </a:cubicBezTo>
                        <a:cubicBezTo>
                          <a:pt x="5385289" y="9856"/>
                          <a:pt x="5798122" y="-6700"/>
                          <a:pt x="5941168" y="0"/>
                        </a:cubicBezTo>
                        <a:cubicBezTo>
                          <a:pt x="5945337" y="46630"/>
                          <a:pt x="5943066" y="79462"/>
                          <a:pt x="5941168" y="102140"/>
                        </a:cubicBezTo>
                        <a:cubicBezTo>
                          <a:pt x="5755018" y="95286"/>
                          <a:pt x="5630777" y="103542"/>
                          <a:pt x="5459273" y="102140"/>
                        </a:cubicBezTo>
                        <a:cubicBezTo>
                          <a:pt x="5287769" y="100738"/>
                          <a:pt x="5037230" y="93113"/>
                          <a:pt x="4917967" y="102140"/>
                        </a:cubicBezTo>
                        <a:cubicBezTo>
                          <a:pt x="4798704" y="111167"/>
                          <a:pt x="4439745" y="132052"/>
                          <a:pt x="4139014" y="102140"/>
                        </a:cubicBezTo>
                        <a:cubicBezTo>
                          <a:pt x="3838283" y="72228"/>
                          <a:pt x="3848038" y="92507"/>
                          <a:pt x="3597707" y="102140"/>
                        </a:cubicBezTo>
                        <a:cubicBezTo>
                          <a:pt x="3347376" y="111773"/>
                          <a:pt x="3165976" y="111400"/>
                          <a:pt x="2937578" y="102140"/>
                        </a:cubicBezTo>
                        <a:cubicBezTo>
                          <a:pt x="2709180" y="92880"/>
                          <a:pt x="2375847" y="122129"/>
                          <a:pt x="2158624" y="102140"/>
                        </a:cubicBezTo>
                        <a:cubicBezTo>
                          <a:pt x="1941401" y="82151"/>
                          <a:pt x="1592096" y="68272"/>
                          <a:pt x="1439083" y="102140"/>
                        </a:cubicBezTo>
                        <a:cubicBezTo>
                          <a:pt x="1286070" y="136008"/>
                          <a:pt x="1084033" y="111449"/>
                          <a:pt x="838365" y="102140"/>
                        </a:cubicBezTo>
                        <a:cubicBezTo>
                          <a:pt x="592697" y="92831"/>
                          <a:pt x="278192" y="69898"/>
                          <a:pt x="0" y="102140"/>
                        </a:cubicBezTo>
                        <a:cubicBezTo>
                          <a:pt x="-2185" y="66540"/>
                          <a:pt x="-2413" y="22193"/>
                          <a:pt x="0" y="0"/>
                        </a:cubicBezTo>
                        <a:close/>
                      </a:path>
                      <a:path w="5941168" h="102140" stroke="0" extrusionOk="0">
                        <a:moveTo>
                          <a:pt x="0" y="0"/>
                        </a:moveTo>
                        <a:cubicBezTo>
                          <a:pt x="151438" y="-14394"/>
                          <a:pt x="412410" y="-28191"/>
                          <a:pt x="600718" y="0"/>
                        </a:cubicBezTo>
                        <a:cubicBezTo>
                          <a:pt x="789026" y="28191"/>
                          <a:pt x="894825" y="15438"/>
                          <a:pt x="1142025" y="0"/>
                        </a:cubicBezTo>
                        <a:cubicBezTo>
                          <a:pt x="1389225" y="-15438"/>
                          <a:pt x="1536556" y="22022"/>
                          <a:pt x="1683331" y="0"/>
                        </a:cubicBezTo>
                        <a:cubicBezTo>
                          <a:pt x="1830106" y="-22022"/>
                          <a:pt x="1976350" y="-23696"/>
                          <a:pt x="2165226" y="0"/>
                        </a:cubicBezTo>
                        <a:cubicBezTo>
                          <a:pt x="2354102" y="23696"/>
                          <a:pt x="2424404" y="-8619"/>
                          <a:pt x="2647120" y="0"/>
                        </a:cubicBezTo>
                        <a:cubicBezTo>
                          <a:pt x="2869836" y="8619"/>
                          <a:pt x="3013187" y="-3818"/>
                          <a:pt x="3129015" y="0"/>
                        </a:cubicBezTo>
                        <a:cubicBezTo>
                          <a:pt x="3244844" y="3818"/>
                          <a:pt x="3609525" y="-14305"/>
                          <a:pt x="3848557" y="0"/>
                        </a:cubicBezTo>
                        <a:cubicBezTo>
                          <a:pt x="4087589" y="14305"/>
                          <a:pt x="4227984" y="3406"/>
                          <a:pt x="4330451" y="0"/>
                        </a:cubicBezTo>
                        <a:cubicBezTo>
                          <a:pt x="4432918" y="-3406"/>
                          <a:pt x="4667963" y="-714"/>
                          <a:pt x="4871758" y="0"/>
                        </a:cubicBezTo>
                        <a:cubicBezTo>
                          <a:pt x="5075553" y="714"/>
                          <a:pt x="5485490" y="-27442"/>
                          <a:pt x="5941168" y="0"/>
                        </a:cubicBezTo>
                        <a:cubicBezTo>
                          <a:pt x="5942648" y="49101"/>
                          <a:pt x="5937947" y="72645"/>
                          <a:pt x="5941168" y="102140"/>
                        </a:cubicBezTo>
                        <a:cubicBezTo>
                          <a:pt x="5725204" y="107522"/>
                          <a:pt x="5592468" y="108516"/>
                          <a:pt x="5399862" y="102140"/>
                        </a:cubicBezTo>
                        <a:cubicBezTo>
                          <a:pt x="5207256" y="95764"/>
                          <a:pt x="5122964" y="84880"/>
                          <a:pt x="4858555" y="102140"/>
                        </a:cubicBezTo>
                        <a:cubicBezTo>
                          <a:pt x="4594146" y="119400"/>
                          <a:pt x="4292411" y="132372"/>
                          <a:pt x="4139014" y="102140"/>
                        </a:cubicBezTo>
                        <a:cubicBezTo>
                          <a:pt x="3985617" y="71908"/>
                          <a:pt x="3686075" y="72689"/>
                          <a:pt x="3419472" y="102140"/>
                        </a:cubicBezTo>
                        <a:cubicBezTo>
                          <a:pt x="3152869" y="131591"/>
                          <a:pt x="3034356" y="101187"/>
                          <a:pt x="2818754" y="102140"/>
                        </a:cubicBezTo>
                        <a:cubicBezTo>
                          <a:pt x="2603152" y="103093"/>
                          <a:pt x="2230611" y="96587"/>
                          <a:pt x="2039801" y="102140"/>
                        </a:cubicBezTo>
                        <a:cubicBezTo>
                          <a:pt x="1848991" y="107693"/>
                          <a:pt x="1721574" y="121765"/>
                          <a:pt x="1498495" y="102140"/>
                        </a:cubicBezTo>
                        <a:cubicBezTo>
                          <a:pt x="1275416" y="82515"/>
                          <a:pt x="1169348" y="75643"/>
                          <a:pt x="897776" y="102140"/>
                        </a:cubicBezTo>
                        <a:cubicBezTo>
                          <a:pt x="626204" y="128637"/>
                          <a:pt x="273485" y="120154"/>
                          <a:pt x="0" y="102140"/>
                        </a:cubicBezTo>
                        <a:cubicBezTo>
                          <a:pt x="-373" y="62806"/>
                          <a:pt x="3781" y="247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dist="38100" dir="2700000">
              <a:srgbClr val="000000">
                <a:alpha val="40000"/>
              </a:srgbClr>
            </a:outerShdw>
            <a:reflection stA="4000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o">
            <a:extLst>
              <a:ext uri="{FF2B5EF4-FFF2-40B4-BE49-F238E27FC236}">
                <a16:creationId xmlns:a16="http://schemas.microsoft.com/office/drawing/2014/main" id="{A509879D-B91C-54B9-FFA7-74D48FF95011}"/>
              </a:ext>
            </a:extLst>
          </p:cNvPr>
          <p:cNvSpPr txBox="1"/>
          <p:nvPr/>
        </p:nvSpPr>
        <p:spPr>
          <a:xfrm>
            <a:off x="2014369" y="8584602"/>
            <a:ext cx="5435299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alibri"/>
                <a:cs typeface="Calibri"/>
              </a:rPr>
              <a:t>HTML</a:t>
            </a:r>
            <a:r>
              <a:rPr lang="pt-BR" sz="2400" dirty="0">
                <a:solidFill>
                  <a:schemeClr val="bg1"/>
                </a:solidFill>
                <a:latin typeface="Calibri"/>
                <a:ea typeface="+mn-lt"/>
                <a:cs typeface="Calibri"/>
              </a:rPr>
              <a:t> (</a:t>
            </a:r>
            <a:r>
              <a:rPr lang="pt-BR" sz="2400" dirty="0" err="1">
                <a:solidFill>
                  <a:schemeClr val="bg1"/>
                </a:solidFill>
                <a:latin typeface="Calibri"/>
                <a:ea typeface="+mn-lt"/>
                <a:cs typeface="Calibri"/>
              </a:rPr>
              <a:t>HyperText</a:t>
            </a:r>
            <a:r>
              <a:rPr lang="pt-BR" sz="2400" dirty="0">
                <a:solidFill>
                  <a:schemeClr val="bg1"/>
                </a:solidFill>
                <a:latin typeface="Calibri"/>
                <a:ea typeface="+mn-lt"/>
                <a:cs typeface="Calibri"/>
              </a:rPr>
              <a:t> Markup </a:t>
            </a:r>
            <a:r>
              <a:rPr lang="pt-BR" sz="2400" dirty="0" err="1">
                <a:solidFill>
                  <a:schemeClr val="bg1"/>
                </a:solidFill>
                <a:latin typeface="Calibri"/>
                <a:ea typeface="+mn-lt"/>
                <a:cs typeface="Calibri"/>
              </a:rPr>
              <a:t>Language</a:t>
            </a:r>
            <a:r>
              <a:rPr lang="pt-BR" sz="2400" dirty="0">
                <a:solidFill>
                  <a:schemeClr val="bg1"/>
                </a:solidFill>
                <a:latin typeface="Calibri"/>
                <a:ea typeface="+mn-lt"/>
                <a:cs typeface="Calibri"/>
              </a:rPr>
              <a:t>) é a linguagem de marcação usada para criar páginas da web. Ele estrutura o conteúdo da web usando elementos que formam a base de qualquer página da internet.</a:t>
            </a:r>
            <a:endParaRPr lang="pt-BR" sz="24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5CFE55C8-79C2-70F5-A150-103F962E4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DBA6DA09-E279-B74D-EA1C-14B2C8D5A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Iniciando com HTML: Dominando os Fundamentos da Linguagem da Web</a:t>
            </a:r>
          </a:p>
        </p:txBody>
      </p:sp>
    </p:spTree>
    <p:extLst>
      <p:ext uri="{BB962C8B-B14F-4D97-AF65-F5344CB8AC3E}">
        <p14:creationId xmlns:p14="http://schemas.microsoft.com/office/powerpoint/2010/main" val="18076697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69F7AA1-3BE5-F78C-19D7-2EB48E850D33}"/>
              </a:ext>
            </a:extLst>
          </p:cNvPr>
          <p:cNvSpPr/>
          <p:nvPr/>
        </p:nvSpPr>
        <p:spPr>
          <a:xfrm>
            <a:off x="669818" y="-7295"/>
            <a:ext cx="102141" cy="1106518"/>
          </a:xfrm>
          <a:prstGeom prst="rect">
            <a:avLst/>
          </a:prstGeom>
          <a:solidFill>
            <a:schemeClr val="accent2"/>
          </a:solidFill>
          <a:ln w="6350">
            <a:noFill/>
            <a:prstDash val="sysDot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5941168"/>
                      <a:gd name="connsiteY0" fmla="*/ 0 h 102140"/>
                      <a:gd name="connsiteX1" fmla="*/ 541306 w 5941168"/>
                      <a:gd name="connsiteY1" fmla="*/ 0 h 102140"/>
                      <a:gd name="connsiteX2" fmla="*/ 1201436 w 5941168"/>
                      <a:gd name="connsiteY2" fmla="*/ 0 h 102140"/>
                      <a:gd name="connsiteX3" fmla="*/ 1861566 w 5941168"/>
                      <a:gd name="connsiteY3" fmla="*/ 0 h 102140"/>
                      <a:gd name="connsiteX4" fmla="*/ 2343461 w 5941168"/>
                      <a:gd name="connsiteY4" fmla="*/ 0 h 102140"/>
                      <a:gd name="connsiteX5" fmla="*/ 3003590 w 5941168"/>
                      <a:gd name="connsiteY5" fmla="*/ 0 h 102140"/>
                      <a:gd name="connsiteX6" fmla="*/ 3544897 w 5941168"/>
                      <a:gd name="connsiteY6" fmla="*/ 0 h 102140"/>
                      <a:gd name="connsiteX7" fmla="*/ 4086203 w 5941168"/>
                      <a:gd name="connsiteY7" fmla="*/ 0 h 102140"/>
                      <a:gd name="connsiteX8" fmla="*/ 4805745 w 5941168"/>
                      <a:gd name="connsiteY8" fmla="*/ 0 h 102140"/>
                      <a:gd name="connsiteX9" fmla="*/ 5287640 w 5941168"/>
                      <a:gd name="connsiteY9" fmla="*/ 0 h 102140"/>
                      <a:gd name="connsiteX10" fmla="*/ 5941168 w 5941168"/>
                      <a:gd name="connsiteY10" fmla="*/ 0 h 102140"/>
                      <a:gd name="connsiteX11" fmla="*/ 5941168 w 5941168"/>
                      <a:gd name="connsiteY11" fmla="*/ 102140 h 102140"/>
                      <a:gd name="connsiteX12" fmla="*/ 5459273 w 5941168"/>
                      <a:gd name="connsiteY12" fmla="*/ 102140 h 102140"/>
                      <a:gd name="connsiteX13" fmla="*/ 4917967 w 5941168"/>
                      <a:gd name="connsiteY13" fmla="*/ 102140 h 102140"/>
                      <a:gd name="connsiteX14" fmla="*/ 4139014 w 5941168"/>
                      <a:gd name="connsiteY14" fmla="*/ 102140 h 102140"/>
                      <a:gd name="connsiteX15" fmla="*/ 3597707 w 5941168"/>
                      <a:gd name="connsiteY15" fmla="*/ 102140 h 102140"/>
                      <a:gd name="connsiteX16" fmla="*/ 2937578 w 5941168"/>
                      <a:gd name="connsiteY16" fmla="*/ 102140 h 102140"/>
                      <a:gd name="connsiteX17" fmla="*/ 2158624 w 5941168"/>
                      <a:gd name="connsiteY17" fmla="*/ 102140 h 102140"/>
                      <a:gd name="connsiteX18" fmla="*/ 1439083 w 5941168"/>
                      <a:gd name="connsiteY18" fmla="*/ 102140 h 102140"/>
                      <a:gd name="connsiteX19" fmla="*/ 838365 w 5941168"/>
                      <a:gd name="connsiteY19" fmla="*/ 102140 h 102140"/>
                      <a:gd name="connsiteX20" fmla="*/ 0 w 5941168"/>
                      <a:gd name="connsiteY20" fmla="*/ 102140 h 102140"/>
                      <a:gd name="connsiteX21" fmla="*/ 0 w 5941168"/>
                      <a:gd name="connsiteY21" fmla="*/ 0 h 102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941168" h="102140" fill="none" extrusionOk="0">
                        <a:moveTo>
                          <a:pt x="0" y="0"/>
                        </a:moveTo>
                        <a:cubicBezTo>
                          <a:pt x="228868" y="-6974"/>
                          <a:pt x="342876" y="-16694"/>
                          <a:pt x="541306" y="0"/>
                        </a:cubicBezTo>
                        <a:cubicBezTo>
                          <a:pt x="739736" y="16694"/>
                          <a:pt x="1035016" y="23168"/>
                          <a:pt x="1201436" y="0"/>
                        </a:cubicBezTo>
                        <a:cubicBezTo>
                          <a:pt x="1367856" y="-23168"/>
                          <a:pt x="1716940" y="-9588"/>
                          <a:pt x="1861566" y="0"/>
                        </a:cubicBezTo>
                        <a:cubicBezTo>
                          <a:pt x="2006192" y="9588"/>
                          <a:pt x="2207763" y="21981"/>
                          <a:pt x="2343461" y="0"/>
                        </a:cubicBezTo>
                        <a:cubicBezTo>
                          <a:pt x="2479159" y="-21981"/>
                          <a:pt x="2750648" y="13416"/>
                          <a:pt x="3003590" y="0"/>
                        </a:cubicBezTo>
                        <a:cubicBezTo>
                          <a:pt x="3256532" y="-13416"/>
                          <a:pt x="3337228" y="-18415"/>
                          <a:pt x="3544897" y="0"/>
                        </a:cubicBezTo>
                        <a:cubicBezTo>
                          <a:pt x="3752566" y="18415"/>
                          <a:pt x="3916496" y="3128"/>
                          <a:pt x="4086203" y="0"/>
                        </a:cubicBezTo>
                        <a:cubicBezTo>
                          <a:pt x="4255910" y="-3128"/>
                          <a:pt x="4621462" y="26283"/>
                          <a:pt x="4805745" y="0"/>
                        </a:cubicBezTo>
                        <a:cubicBezTo>
                          <a:pt x="4990028" y="-26283"/>
                          <a:pt x="5189992" y="-9856"/>
                          <a:pt x="5287640" y="0"/>
                        </a:cubicBezTo>
                        <a:cubicBezTo>
                          <a:pt x="5385289" y="9856"/>
                          <a:pt x="5798122" y="-6700"/>
                          <a:pt x="5941168" y="0"/>
                        </a:cubicBezTo>
                        <a:cubicBezTo>
                          <a:pt x="5945337" y="46630"/>
                          <a:pt x="5943066" y="79462"/>
                          <a:pt x="5941168" y="102140"/>
                        </a:cubicBezTo>
                        <a:cubicBezTo>
                          <a:pt x="5755018" y="95286"/>
                          <a:pt x="5630777" y="103542"/>
                          <a:pt x="5459273" y="102140"/>
                        </a:cubicBezTo>
                        <a:cubicBezTo>
                          <a:pt x="5287769" y="100738"/>
                          <a:pt x="5037230" y="93113"/>
                          <a:pt x="4917967" y="102140"/>
                        </a:cubicBezTo>
                        <a:cubicBezTo>
                          <a:pt x="4798704" y="111167"/>
                          <a:pt x="4439745" y="132052"/>
                          <a:pt x="4139014" y="102140"/>
                        </a:cubicBezTo>
                        <a:cubicBezTo>
                          <a:pt x="3838283" y="72228"/>
                          <a:pt x="3848038" y="92507"/>
                          <a:pt x="3597707" y="102140"/>
                        </a:cubicBezTo>
                        <a:cubicBezTo>
                          <a:pt x="3347376" y="111773"/>
                          <a:pt x="3165976" y="111400"/>
                          <a:pt x="2937578" y="102140"/>
                        </a:cubicBezTo>
                        <a:cubicBezTo>
                          <a:pt x="2709180" y="92880"/>
                          <a:pt x="2375847" y="122129"/>
                          <a:pt x="2158624" y="102140"/>
                        </a:cubicBezTo>
                        <a:cubicBezTo>
                          <a:pt x="1941401" y="82151"/>
                          <a:pt x="1592096" y="68272"/>
                          <a:pt x="1439083" y="102140"/>
                        </a:cubicBezTo>
                        <a:cubicBezTo>
                          <a:pt x="1286070" y="136008"/>
                          <a:pt x="1084033" y="111449"/>
                          <a:pt x="838365" y="102140"/>
                        </a:cubicBezTo>
                        <a:cubicBezTo>
                          <a:pt x="592697" y="92831"/>
                          <a:pt x="278192" y="69898"/>
                          <a:pt x="0" y="102140"/>
                        </a:cubicBezTo>
                        <a:cubicBezTo>
                          <a:pt x="-2185" y="66540"/>
                          <a:pt x="-2413" y="22193"/>
                          <a:pt x="0" y="0"/>
                        </a:cubicBezTo>
                        <a:close/>
                      </a:path>
                      <a:path w="5941168" h="102140" stroke="0" extrusionOk="0">
                        <a:moveTo>
                          <a:pt x="0" y="0"/>
                        </a:moveTo>
                        <a:cubicBezTo>
                          <a:pt x="151438" y="-14394"/>
                          <a:pt x="412410" y="-28191"/>
                          <a:pt x="600718" y="0"/>
                        </a:cubicBezTo>
                        <a:cubicBezTo>
                          <a:pt x="789026" y="28191"/>
                          <a:pt x="894825" y="15438"/>
                          <a:pt x="1142025" y="0"/>
                        </a:cubicBezTo>
                        <a:cubicBezTo>
                          <a:pt x="1389225" y="-15438"/>
                          <a:pt x="1536556" y="22022"/>
                          <a:pt x="1683331" y="0"/>
                        </a:cubicBezTo>
                        <a:cubicBezTo>
                          <a:pt x="1830106" y="-22022"/>
                          <a:pt x="1976350" y="-23696"/>
                          <a:pt x="2165226" y="0"/>
                        </a:cubicBezTo>
                        <a:cubicBezTo>
                          <a:pt x="2354102" y="23696"/>
                          <a:pt x="2424404" y="-8619"/>
                          <a:pt x="2647120" y="0"/>
                        </a:cubicBezTo>
                        <a:cubicBezTo>
                          <a:pt x="2869836" y="8619"/>
                          <a:pt x="3013187" y="-3818"/>
                          <a:pt x="3129015" y="0"/>
                        </a:cubicBezTo>
                        <a:cubicBezTo>
                          <a:pt x="3244844" y="3818"/>
                          <a:pt x="3609525" y="-14305"/>
                          <a:pt x="3848557" y="0"/>
                        </a:cubicBezTo>
                        <a:cubicBezTo>
                          <a:pt x="4087589" y="14305"/>
                          <a:pt x="4227984" y="3406"/>
                          <a:pt x="4330451" y="0"/>
                        </a:cubicBezTo>
                        <a:cubicBezTo>
                          <a:pt x="4432918" y="-3406"/>
                          <a:pt x="4667963" y="-714"/>
                          <a:pt x="4871758" y="0"/>
                        </a:cubicBezTo>
                        <a:cubicBezTo>
                          <a:pt x="5075553" y="714"/>
                          <a:pt x="5485490" y="-27442"/>
                          <a:pt x="5941168" y="0"/>
                        </a:cubicBezTo>
                        <a:cubicBezTo>
                          <a:pt x="5942648" y="49101"/>
                          <a:pt x="5937947" y="72645"/>
                          <a:pt x="5941168" y="102140"/>
                        </a:cubicBezTo>
                        <a:cubicBezTo>
                          <a:pt x="5725204" y="107522"/>
                          <a:pt x="5592468" y="108516"/>
                          <a:pt x="5399862" y="102140"/>
                        </a:cubicBezTo>
                        <a:cubicBezTo>
                          <a:pt x="5207256" y="95764"/>
                          <a:pt x="5122964" y="84880"/>
                          <a:pt x="4858555" y="102140"/>
                        </a:cubicBezTo>
                        <a:cubicBezTo>
                          <a:pt x="4594146" y="119400"/>
                          <a:pt x="4292411" y="132372"/>
                          <a:pt x="4139014" y="102140"/>
                        </a:cubicBezTo>
                        <a:cubicBezTo>
                          <a:pt x="3985617" y="71908"/>
                          <a:pt x="3686075" y="72689"/>
                          <a:pt x="3419472" y="102140"/>
                        </a:cubicBezTo>
                        <a:cubicBezTo>
                          <a:pt x="3152869" y="131591"/>
                          <a:pt x="3034356" y="101187"/>
                          <a:pt x="2818754" y="102140"/>
                        </a:cubicBezTo>
                        <a:cubicBezTo>
                          <a:pt x="2603152" y="103093"/>
                          <a:pt x="2230611" y="96587"/>
                          <a:pt x="2039801" y="102140"/>
                        </a:cubicBezTo>
                        <a:cubicBezTo>
                          <a:pt x="1848991" y="107693"/>
                          <a:pt x="1721574" y="121765"/>
                          <a:pt x="1498495" y="102140"/>
                        </a:cubicBezTo>
                        <a:cubicBezTo>
                          <a:pt x="1275416" y="82515"/>
                          <a:pt x="1169348" y="75643"/>
                          <a:pt x="897776" y="102140"/>
                        </a:cubicBezTo>
                        <a:cubicBezTo>
                          <a:pt x="626204" y="128637"/>
                          <a:pt x="273485" y="120154"/>
                          <a:pt x="0" y="102140"/>
                        </a:cubicBezTo>
                        <a:cubicBezTo>
                          <a:pt x="-373" y="62806"/>
                          <a:pt x="3781" y="247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dist="38100" dir="2700000">
              <a:srgbClr val="000000">
                <a:alpha val="40000"/>
              </a:srgbClr>
            </a:outerShdw>
            <a:reflection stA="4000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">
            <a:extLst>
              <a:ext uri="{FF2B5EF4-FFF2-40B4-BE49-F238E27FC236}">
                <a16:creationId xmlns:a16="http://schemas.microsoft.com/office/drawing/2014/main" id="{9B182642-FB1F-E309-CA5C-AE29980C5306}"/>
              </a:ext>
            </a:extLst>
          </p:cNvPr>
          <p:cNvSpPr txBox="1"/>
          <p:nvPr/>
        </p:nvSpPr>
        <p:spPr>
          <a:xfrm>
            <a:off x="1623921" y="535067"/>
            <a:ext cx="5820849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000" dirty="0">
                <a:latin typeface="Impact"/>
                <a:ea typeface="+mn-lt"/>
                <a:cs typeface="+mn-lt"/>
              </a:rPr>
              <a:t>Formulários</a:t>
            </a:r>
            <a:endParaRPr lang="pt-BR" dirty="0"/>
          </a:p>
          <a:p>
            <a:endParaRPr lang="pt-BR" sz="4000" dirty="0">
              <a:latin typeface="Impact"/>
            </a:endParaRPr>
          </a:p>
        </p:txBody>
      </p:sp>
      <p:sp>
        <p:nvSpPr>
          <p:cNvPr id="13" name="texto">
            <a:extLst>
              <a:ext uri="{FF2B5EF4-FFF2-40B4-BE49-F238E27FC236}">
                <a16:creationId xmlns:a16="http://schemas.microsoft.com/office/drawing/2014/main" id="{93DC4A38-DCFB-0AE7-C907-6331C0F539B0}"/>
              </a:ext>
            </a:extLst>
          </p:cNvPr>
          <p:cNvSpPr txBox="1"/>
          <p:nvPr/>
        </p:nvSpPr>
        <p:spPr>
          <a:xfrm>
            <a:off x="1288429" y="1463601"/>
            <a:ext cx="7400918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400" dirty="0">
                <a:latin typeface="Calibri"/>
                <a:ea typeface="+mn-lt"/>
                <a:cs typeface="Calibri"/>
              </a:rPr>
              <a:t> Formulários são uma parte essencial da interação do usuário com a web, permitindo a coleta de dados, envio de informações e execução de pesquisas. Com HTML, você pode criar formulários variados que capturam diferentes tipos de entrada, como texto, </a:t>
            </a:r>
            <a:r>
              <a:rPr lang="pt-BR" sz="2400" dirty="0" err="1">
                <a:latin typeface="Calibri"/>
                <a:ea typeface="+mn-lt"/>
                <a:cs typeface="Calibri"/>
              </a:rPr>
              <a:t>emails</a:t>
            </a:r>
            <a:r>
              <a:rPr lang="pt-BR" sz="2400" dirty="0">
                <a:latin typeface="Calibri"/>
                <a:ea typeface="+mn-lt"/>
                <a:cs typeface="Calibri"/>
              </a:rPr>
              <a:t>, senhas, e botões de envio. Neste capítulo, você aprenderá a estruturar e implementar formulários básicos, entendendo como utilizar os principais elementos de formulário para criar uma interface funcional e amigável para o usuário.</a:t>
            </a:r>
            <a:endParaRPr lang="pt-BR" dirty="0">
              <a:latin typeface="Aptos"/>
              <a:ea typeface="+mn-lt"/>
              <a:cs typeface="Calibri"/>
            </a:endParaRPr>
          </a:p>
        </p:txBody>
      </p:sp>
      <p:sp>
        <p:nvSpPr>
          <p:cNvPr id="5" name="subtítulo">
            <a:extLst>
              <a:ext uri="{FF2B5EF4-FFF2-40B4-BE49-F238E27FC236}">
                <a16:creationId xmlns:a16="http://schemas.microsoft.com/office/drawing/2014/main" id="{B3B5B300-52CF-0A66-7D2F-0B8A8BAD22BE}"/>
              </a:ext>
            </a:extLst>
          </p:cNvPr>
          <p:cNvSpPr txBox="1"/>
          <p:nvPr/>
        </p:nvSpPr>
        <p:spPr>
          <a:xfrm>
            <a:off x="1619022" y="5816966"/>
            <a:ext cx="661121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>
                <a:latin typeface="Calibri Light"/>
                <a:ea typeface="Calibri Light"/>
                <a:cs typeface="Calibri Light"/>
              </a:rPr>
              <a:t>Estrutura Básica de um Formulário</a:t>
            </a:r>
            <a:endParaRPr lang="pt-BR" dirty="0"/>
          </a:p>
        </p:txBody>
      </p:sp>
      <p:sp>
        <p:nvSpPr>
          <p:cNvPr id="8" name="texto">
            <a:extLst>
              <a:ext uri="{FF2B5EF4-FFF2-40B4-BE49-F238E27FC236}">
                <a16:creationId xmlns:a16="http://schemas.microsoft.com/office/drawing/2014/main" id="{A731BDB1-9959-A6CB-A930-801EE3E05DA8}"/>
              </a:ext>
            </a:extLst>
          </p:cNvPr>
          <p:cNvSpPr txBox="1"/>
          <p:nvPr/>
        </p:nvSpPr>
        <p:spPr>
          <a:xfrm>
            <a:off x="1288429" y="6407277"/>
            <a:ext cx="740091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400" dirty="0">
                <a:latin typeface="Calibri"/>
                <a:ea typeface="+mn-lt"/>
                <a:cs typeface="Calibri"/>
              </a:rPr>
              <a:t> A estrutura básica de um formulário envolve a </a:t>
            </a:r>
            <a:r>
              <a:rPr lang="pt-BR" sz="2400" dirty="0" err="1">
                <a:latin typeface="Calibri"/>
                <a:ea typeface="+mn-lt"/>
                <a:cs typeface="Calibri"/>
              </a:rPr>
              <a:t>tag</a:t>
            </a:r>
            <a:r>
              <a:rPr lang="pt-BR" sz="2400" dirty="0">
                <a:latin typeface="Calibri"/>
                <a:ea typeface="+mn-lt"/>
                <a:cs typeface="Calibri"/>
              </a:rPr>
              <a:t> de abertura </a:t>
            </a:r>
            <a:r>
              <a:rPr lang="pt-BR" sz="2400" dirty="0">
                <a:latin typeface="Calibri"/>
                <a:cs typeface="Calibri"/>
              </a:rPr>
              <a:t>&lt;</a:t>
            </a:r>
            <a:r>
              <a:rPr lang="pt-BR" sz="2400" dirty="0" err="1">
                <a:latin typeface="Calibri"/>
                <a:ea typeface="+mn-lt"/>
                <a:cs typeface="Calibri"/>
              </a:rPr>
              <a:t>form</a:t>
            </a:r>
            <a:r>
              <a:rPr lang="pt-BR" sz="2400" dirty="0">
                <a:latin typeface="Calibri"/>
                <a:ea typeface="+mn-lt"/>
                <a:cs typeface="Calibri"/>
              </a:rPr>
              <a:t>&gt;, diversos elementos de entrada, e a </a:t>
            </a:r>
            <a:r>
              <a:rPr lang="pt-BR" sz="2400" dirty="0" err="1">
                <a:latin typeface="Calibri"/>
                <a:ea typeface="+mn-lt"/>
                <a:cs typeface="Calibri"/>
              </a:rPr>
              <a:t>tag</a:t>
            </a:r>
            <a:r>
              <a:rPr lang="pt-BR" sz="2400" dirty="0">
                <a:latin typeface="Calibri"/>
                <a:ea typeface="+mn-lt"/>
                <a:cs typeface="Calibri"/>
              </a:rPr>
              <a:t> de fechamento &lt;/</a:t>
            </a:r>
            <a:r>
              <a:rPr lang="pt-BR" sz="2400" dirty="0" err="1">
                <a:latin typeface="Calibri"/>
                <a:ea typeface="+mn-lt"/>
                <a:cs typeface="Calibri"/>
              </a:rPr>
              <a:t>form</a:t>
            </a:r>
            <a:r>
              <a:rPr lang="pt-BR" sz="2400" dirty="0">
                <a:latin typeface="Calibri"/>
                <a:ea typeface="+mn-lt"/>
                <a:cs typeface="Calibri"/>
              </a:rPr>
              <a:t>&gt;. O atributo </a:t>
            </a:r>
            <a:r>
              <a:rPr lang="pt-BR" sz="2400" dirty="0" err="1">
                <a:latin typeface="Calibri"/>
                <a:ea typeface="+mn-lt"/>
                <a:cs typeface="Calibri"/>
              </a:rPr>
              <a:t>action</a:t>
            </a:r>
            <a:r>
              <a:rPr lang="pt-BR" sz="2400" dirty="0">
                <a:latin typeface="Calibri"/>
                <a:ea typeface="+mn-lt"/>
                <a:cs typeface="Calibri"/>
              </a:rPr>
              <a:t> da </a:t>
            </a:r>
            <a:r>
              <a:rPr lang="pt-BR" sz="2400" dirty="0" err="1">
                <a:latin typeface="Calibri"/>
                <a:ea typeface="+mn-lt"/>
                <a:cs typeface="Calibri"/>
              </a:rPr>
              <a:t>tag</a:t>
            </a:r>
            <a:r>
              <a:rPr lang="pt-BR" sz="2400" dirty="0">
                <a:latin typeface="Calibri"/>
                <a:ea typeface="+mn-lt"/>
                <a:cs typeface="Calibri"/>
              </a:rPr>
              <a:t> &lt;</a:t>
            </a:r>
            <a:r>
              <a:rPr lang="pt-BR" sz="2400" dirty="0" err="1">
                <a:latin typeface="Calibri"/>
                <a:ea typeface="+mn-lt"/>
                <a:cs typeface="Calibri"/>
              </a:rPr>
              <a:t>form</a:t>
            </a:r>
            <a:r>
              <a:rPr lang="pt-BR" sz="2400" dirty="0">
                <a:latin typeface="Calibri"/>
                <a:ea typeface="+mn-lt"/>
                <a:cs typeface="Calibri"/>
              </a:rPr>
              <a:t>&gt; especifica a URL para onde os dados do formulário serão enviados, e o atributo </a:t>
            </a:r>
            <a:r>
              <a:rPr lang="pt-BR" sz="2400" dirty="0" err="1">
                <a:latin typeface="Calibri"/>
                <a:ea typeface="+mn-lt"/>
                <a:cs typeface="Calibri"/>
              </a:rPr>
              <a:t>method</a:t>
            </a:r>
            <a:r>
              <a:rPr lang="pt-BR" sz="2400" dirty="0">
                <a:latin typeface="Calibri"/>
                <a:ea typeface="+mn-lt"/>
                <a:cs typeface="Calibri"/>
              </a:rPr>
              <a:t> determina o método de envio (GET ou POST).</a:t>
            </a:r>
            <a:endParaRPr lang="pt-BR" dirty="0">
              <a:latin typeface="Calibri"/>
              <a:ea typeface="+mn-lt"/>
              <a:cs typeface="Calibri"/>
            </a:endParaRPr>
          </a:p>
        </p:txBody>
      </p:sp>
      <p:pic>
        <p:nvPicPr>
          <p:cNvPr id="2" name="Imagem 1" descr="Texto&#10;&#10;Descrição gerada automaticamente">
            <a:extLst>
              <a:ext uri="{FF2B5EF4-FFF2-40B4-BE49-F238E27FC236}">
                <a16:creationId xmlns:a16="http://schemas.microsoft.com/office/drawing/2014/main" id="{C8075396-A9FF-9D43-B073-AA889C335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58" y="9510576"/>
            <a:ext cx="8463484" cy="2900663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B574566-E73C-5BF7-B316-95BB28FE9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30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398CC24-6260-38F5-ADBB-C3B7817C5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Iniciando com HTML: Dominando os Fundamentos da Linguagem da Web</a:t>
            </a:r>
          </a:p>
        </p:txBody>
      </p:sp>
    </p:spTree>
    <p:extLst>
      <p:ext uri="{BB962C8B-B14F-4D97-AF65-F5344CB8AC3E}">
        <p14:creationId xmlns:p14="http://schemas.microsoft.com/office/powerpoint/2010/main" val="1647998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69F7AA1-3BE5-F78C-19D7-2EB48E850D33}"/>
              </a:ext>
            </a:extLst>
          </p:cNvPr>
          <p:cNvSpPr/>
          <p:nvPr/>
        </p:nvSpPr>
        <p:spPr>
          <a:xfrm>
            <a:off x="669818" y="-7295"/>
            <a:ext cx="102141" cy="1106518"/>
          </a:xfrm>
          <a:prstGeom prst="rect">
            <a:avLst/>
          </a:prstGeom>
          <a:solidFill>
            <a:schemeClr val="accent2"/>
          </a:solidFill>
          <a:ln w="6350">
            <a:noFill/>
            <a:prstDash val="sysDot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5941168"/>
                      <a:gd name="connsiteY0" fmla="*/ 0 h 102140"/>
                      <a:gd name="connsiteX1" fmla="*/ 541306 w 5941168"/>
                      <a:gd name="connsiteY1" fmla="*/ 0 h 102140"/>
                      <a:gd name="connsiteX2" fmla="*/ 1201436 w 5941168"/>
                      <a:gd name="connsiteY2" fmla="*/ 0 h 102140"/>
                      <a:gd name="connsiteX3" fmla="*/ 1861566 w 5941168"/>
                      <a:gd name="connsiteY3" fmla="*/ 0 h 102140"/>
                      <a:gd name="connsiteX4" fmla="*/ 2343461 w 5941168"/>
                      <a:gd name="connsiteY4" fmla="*/ 0 h 102140"/>
                      <a:gd name="connsiteX5" fmla="*/ 3003590 w 5941168"/>
                      <a:gd name="connsiteY5" fmla="*/ 0 h 102140"/>
                      <a:gd name="connsiteX6" fmla="*/ 3544897 w 5941168"/>
                      <a:gd name="connsiteY6" fmla="*/ 0 h 102140"/>
                      <a:gd name="connsiteX7" fmla="*/ 4086203 w 5941168"/>
                      <a:gd name="connsiteY7" fmla="*/ 0 h 102140"/>
                      <a:gd name="connsiteX8" fmla="*/ 4805745 w 5941168"/>
                      <a:gd name="connsiteY8" fmla="*/ 0 h 102140"/>
                      <a:gd name="connsiteX9" fmla="*/ 5287640 w 5941168"/>
                      <a:gd name="connsiteY9" fmla="*/ 0 h 102140"/>
                      <a:gd name="connsiteX10" fmla="*/ 5941168 w 5941168"/>
                      <a:gd name="connsiteY10" fmla="*/ 0 h 102140"/>
                      <a:gd name="connsiteX11" fmla="*/ 5941168 w 5941168"/>
                      <a:gd name="connsiteY11" fmla="*/ 102140 h 102140"/>
                      <a:gd name="connsiteX12" fmla="*/ 5459273 w 5941168"/>
                      <a:gd name="connsiteY12" fmla="*/ 102140 h 102140"/>
                      <a:gd name="connsiteX13" fmla="*/ 4917967 w 5941168"/>
                      <a:gd name="connsiteY13" fmla="*/ 102140 h 102140"/>
                      <a:gd name="connsiteX14" fmla="*/ 4139014 w 5941168"/>
                      <a:gd name="connsiteY14" fmla="*/ 102140 h 102140"/>
                      <a:gd name="connsiteX15" fmla="*/ 3597707 w 5941168"/>
                      <a:gd name="connsiteY15" fmla="*/ 102140 h 102140"/>
                      <a:gd name="connsiteX16" fmla="*/ 2937578 w 5941168"/>
                      <a:gd name="connsiteY16" fmla="*/ 102140 h 102140"/>
                      <a:gd name="connsiteX17" fmla="*/ 2158624 w 5941168"/>
                      <a:gd name="connsiteY17" fmla="*/ 102140 h 102140"/>
                      <a:gd name="connsiteX18" fmla="*/ 1439083 w 5941168"/>
                      <a:gd name="connsiteY18" fmla="*/ 102140 h 102140"/>
                      <a:gd name="connsiteX19" fmla="*/ 838365 w 5941168"/>
                      <a:gd name="connsiteY19" fmla="*/ 102140 h 102140"/>
                      <a:gd name="connsiteX20" fmla="*/ 0 w 5941168"/>
                      <a:gd name="connsiteY20" fmla="*/ 102140 h 102140"/>
                      <a:gd name="connsiteX21" fmla="*/ 0 w 5941168"/>
                      <a:gd name="connsiteY21" fmla="*/ 0 h 102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941168" h="102140" fill="none" extrusionOk="0">
                        <a:moveTo>
                          <a:pt x="0" y="0"/>
                        </a:moveTo>
                        <a:cubicBezTo>
                          <a:pt x="228868" y="-6974"/>
                          <a:pt x="342876" y="-16694"/>
                          <a:pt x="541306" y="0"/>
                        </a:cubicBezTo>
                        <a:cubicBezTo>
                          <a:pt x="739736" y="16694"/>
                          <a:pt x="1035016" y="23168"/>
                          <a:pt x="1201436" y="0"/>
                        </a:cubicBezTo>
                        <a:cubicBezTo>
                          <a:pt x="1367856" y="-23168"/>
                          <a:pt x="1716940" y="-9588"/>
                          <a:pt x="1861566" y="0"/>
                        </a:cubicBezTo>
                        <a:cubicBezTo>
                          <a:pt x="2006192" y="9588"/>
                          <a:pt x="2207763" y="21981"/>
                          <a:pt x="2343461" y="0"/>
                        </a:cubicBezTo>
                        <a:cubicBezTo>
                          <a:pt x="2479159" y="-21981"/>
                          <a:pt x="2750648" y="13416"/>
                          <a:pt x="3003590" y="0"/>
                        </a:cubicBezTo>
                        <a:cubicBezTo>
                          <a:pt x="3256532" y="-13416"/>
                          <a:pt x="3337228" y="-18415"/>
                          <a:pt x="3544897" y="0"/>
                        </a:cubicBezTo>
                        <a:cubicBezTo>
                          <a:pt x="3752566" y="18415"/>
                          <a:pt x="3916496" y="3128"/>
                          <a:pt x="4086203" y="0"/>
                        </a:cubicBezTo>
                        <a:cubicBezTo>
                          <a:pt x="4255910" y="-3128"/>
                          <a:pt x="4621462" y="26283"/>
                          <a:pt x="4805745" y="0"/>
                        </a:cubicBezTo>
                        <a:cubicBezTo>
                          <a:pt x="4990028" y="-26283"/>
                          <a:pt x="5189992" y="-9856"/>
                          <a:pt x="5287640" y="0"/>
                        </a:cubicBezTo>
                        <a:cubicBezTo>
                          <a:pt x="5385289" y="9856"/>
                          <a:pt x="5798122" y="-6700"/>
                          <a:pt x="5941168" y="0"/>
                        </a:cubicBezTo>
                        <a:cubicBezTo>
                          <a:pt x="5945337" y="46630"/>
                          <a:pt x="5943066" y="79462"/>
                          <a:pt x="5941168" y="102140"/>
                        </a:cubicBezTo>
                        <a:cubicBezTo>
                          <a:pt x="5755018" y="95286"/>
                          <a:pt x="5630777" y="103542"/>
                          <a:pt x="5459273" y="102140"/>
                        </a:cubicBezTo>
                        <a:cubicBezTo>
                          <a:pt x="5287769" y="100738"/>
                          <a:pt x="5037230" y="93113"/>
                          <a:pt x="4917967" y="102140"/>
                        </a:cubicBezTo>
                        <a:cubicBezTo>
                          <a:pt x="4798704" y="111167"/>
                          <a:pt x="4439745" y="132052"/>
                          <a:pt x="4139014" y="102140"/>
                        </a:cubicBezTo>
                        <a:cubicBezTo>
                          <a:pt x="3838283" y="72228"/>
                          <a:pt x="3848038" y="92507"/>
                          <a:pt x="3597707" y="102140"/>
                        </a:cubicBezTo>
                        <a:cubicBezTo>
                          <a:pt x="3347376" y="111773"/>
                          <a:pt x="3165976" y="111400"/>
                          <a:pt x="2937578" y="102140"/>
                        </a:cubicBezTo>
                        <a:cubicBezTo>
                          <a:pt x="2709180" y="92880"/>
                          <a:pt x="2375847" y="122129"/>
                          <a:pt x="2158624" y="102140"/>
                        </a:cubicBezTo>
                        <a:cubicBezTo>
                          <a:pt x="1941401" y="82151"/>
                          <a:pt x="1592096" y="68272"/>
                          <a:pt x="1439083" y="102140"/>
                        </a:cubicBezTo>
                        <a:cubicBezTo>
                          <a:pt x="1286070" y="136008"/>
                          <a:pt x="1084033" y="111449"/>
                          <a:pt x="838365" y="102140"/>
                        </a:cubicBezTo>
                        <a:cubicBezTo>
                          <a:pt x="592697" y="92831"/>
                          <a:pt x="278192" y="69898"/>
                          <a:pt x="0" y="102140"/>
                        </a:cubicBezTo>
                        <a:cubicBezTo>
                          <a:pt x="-2185" y="66540"/>
                          <a:pt x="-2413" y="22193"/>
                          <a:pt x="0" y="0"/>
                        </a:cubicBezTo>
                        <a:close/>
                      </a:path>
                      <a:path w="5941168" h="102140" stroke="0" extrusionOk="0">
                        <a:moveTo>
                          <a:pt x="0" y="0"/>
                        </a:moveTo>
                        <a:cubicBezTo>
                          <a:pt x="151438" y="-14394"/>
                          <a:pt x="412410" y="-28191"/>
                          <a:pt x="600718" y="0"/>
                        </a:cubicBezTo>
                        <a:cubicBezTo>
                          <a:pt x="789026" y="28191"/>
                          <a:pt x="894825" y="15438"/>
                          <a:pt x="1142025" y="0"/>
                        </a:cubicBezTo>
                        <a:cubicBezTo>
                          <a:pt x="1389225" y="-15438"/>
                          <a:pt x="1536556" y="22022"/>
                          <a:pt x="1683331" y="0"/>
                        </a:cubicBezTo>
                        <a:cubicBezTo>
                          <a:pt x="1830106" y="-22022"/>
                          <a:pt x="1976350" y="-23696"/>
                          <a:pt x="2165226" y="0"/>
                        </a:cubicBezTo>
                        <a:cubicBezTo>
                          <a:pt x="2354102" y="23696"/>
                          <a:pt x="2424404" y="-8619"/>
                          <a:pt x="2647120" y="0"/>
                        </a:cubicBezTo>
                        <a:cubicBezTo>
                          <a:pt x="2869836" y="8619"/>
                          <a:pt x="3013187" y="-3818"/>
                          <a:pt x="3129015" y="0"/>
                        </a:cubicBezTo>
                        <a:cubicBezTo>
                          <a:pt x="3244844" y="3818"/>
                          <a:pt x="3609525" y="-14305"/>
                          <a:pt x="3848557" y="0"/>
                        </a:cubicBezTo>
                        <a:cubicBezTo>
                          <a:pt x="4087589" y="14305"/>
                          <a:pt x="4227984" y="3406"/>
                          <a:pt x="4330451" y="0"/>
                        </a:cubicBezTo>
                        <a:cubicBezTo>
                          <a:pt x="4432918" y="-3406"/>
                          <a:pt x="4667963" y="-714"/>
                          <a:pt x="4871758" y="0"/>
                        </a:cubicBezTo>
                        <a:cubicBezTo>
                          <a:pt x="5075553" y="714"/>
                          <a:pt x="5485490" y="-27442"/>
                          <a:pt x="5941168" y="0"/>
                        </a:cubicBezTo>
                        <a:cubicBezTo>
                          <a:pt x="5942648" y="49101"/>
                          <a:pt x="5937947" y="72645"/>
                          <a:pt x="5941168" y="102140"/>
                        </a:cubicBezTo>
                        <a:cubicBezTo>
                          <a:pt x="5725204" y="107522"/>
                          <a:pt x="5592468" y="108516"/>
                          <a:pt x="5399862" y="102140"/>
                        </a:cubicBezTo>
                        <a:cubicBezTo>
                          <a:pt x="5207256" y="95764"/>
                          <a:pt x="5122964" y="84880"/>
                          <a:pt x="4858555" y="102140"/>
                        </a:cubicBezTo>
                        <a:cubicBezTo>
                          <a:pt x="4594146" y="119400"/>
                          <a:pt x="4292411" y="132372"/>
                          <a:pt x="4139014" y="102140"/>
                        </a:cubicBezTo>
                        <a:cubicBezTo>
                          <a:pt x="3985617" y="71908"/>
                          <a:pt x="3686075" y="72689"/>
                          <a:pt x="3419472" y="102140"/>
                        </a:cubicBezTo>
                        <a:cubicBezTo>
                          <a:pt x="3152869" y="131591"/>
                          <a:pt x="3034356" y="101187"/>
                          <a:pt x="2818754" y="102140"/>
                        </a:cubicBezTo>
                        <a:cubicBezTo>
                          <a:pt x="2603152" y="103093"/>
                          <a:pt x="2230611" y="96587"/>
                          <a:pt x="2039801" y="102140"/>
                        </a:cubicBezTo>
                        <a:cubicBezTo>
                          <a:pt x="1848991" y="107693"/>
                          <a:pt x="1721574" y="121765"/>
                          <a:pt x="1498495" y="102140"/>
                        </a:cubicBezTo>
                        <a:cubicBezTo>
                          <a:pt x="1275416" y="82515"/>
                          <a:pt x="1169348" y="75643"/>
                          <a:pt x="897776" y="102140"/>
                        </a:cubicBezTo>
                        <a:cubicBezTo>
                          <a:pt x="626204" y="128637"/>
                          <a:pt x="273485" y="120154"/>
                          <a:pt x="0" y="102140"/>
                        </a:cubicBezTo>
                        <a:cubicBezTo>
                          <a:pt x="-373" y="62806"/>
                          <a:pt x="3781" y="247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dist="38100" dir="2700000">
              <a:srgbClr val="000000">
                <a:alpha val="40000"/>
              </a:srgbClr>
            </a:outerShdw>
            <a:reflection stA="4000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">
            <a:extLst>
              <a:ext uri="{FF2B5EF4-FFF2-40B4-BE49-F238E27FC236}">
                <a16:creationId xmlns:a16="http://schemas.microsoft.com/office/drawing/2014/main" id="{9B182642-FB1F-E309-CA5C-AE29980C5306}"/>
              </a:ext>
            </a:extLst>
          </p:cNvPr>
          <p:cNvSpPr txBox="1"/>
          <p:nvPr/>
        </p:nvSpPr>
        <p:spPr>
          <a:xfrm>
            <a:off x="1623921" y="535067"/>
            <a:ext cx="6708821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000" dirty="0">
                <a:latin typeface="Impact"/>
                <a:ea typeface="+mn-lt"/>
                <a:cs typeface="+mn-lt"/>
              </a:rPr>
              <a:t>Elementos de Entrada Comuns</a:t>
            </a:r>
            <a:endParaRPr lang="pt-BR" dirty="0"/>
          </a:p>
          <a:p>
            <a:endParaRPr lang="pt-BR" sz="4000" dirty="0">
              <a:latin typeface="Impact"/>
            </a:endParaRPr>
          </a:p>
        </p:txBody>
      </p:sp>
      <p:sp>
        <p:nvSpPr>
          <p:cNvPr id="5" name="subtítulo">
            <a:extLst>
              <a:ext uri="{FF2B5EF4-FFF2-40B4-BE49-F238E27FC236}">
                <a16:creationId xmlns:a16="http://schemas.microsoft.com/office/drawing/2014/main" id="{B3B5B300-52CF-0A66-7D2F-0B8A8BAD22BE}"/>
              </a:ext>
            </a:extLst>
          </p:cNvPr>
          <p:cNvSpPr txBox="1"/>
          <p:nvPr/>
        </p:nvSpPr>
        <p:spPr>
          <a:xfrm>
            <a:off x="1711519" y="1543600"/>
            <a:ext cx="661121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>
                <a:latin typeface="Calibri Light"/>
                <a:ea typeface="Calibri Light"/>
                <a:cs typeface="Calibri Light"/>
              </a:rPr>
              <a:t>Campos de Texto: &lt;input </a:t>
            </a:r>
            <a:r>
              <a:rPr lang="pt-BR" sz="3200" dirty="0" err="1">
                <a:latin typeface="Calibri Light"/>
                <a:ea typeface="Calibri Light"/>
                <a:cs typeface="Calibri Light"/>
              </a:rPr>
              <a:t>type</a:t>
            </a:r>
            <a:r>
              <a:rPr lang="pt-BR" sz="3200" dirty="0">
                <a:latin typeface="Calibri Light"/>
                <a:ea typeface="Calibri Light"/>
                <a:cs typeface="Calibri Light"/>
              </a:rPr>
              <a:t>="</a:t>
            </a:r>
            <a:r>
              <a:rPr lang="pt-BR" sz="3200" dirty="0" err="1">
                <a:latin typeface="Calibri Light"/>
                <a:ea typeface="Calibri Light"/>
                <a:cs typeface="Calibri Light"/>
              </a:rPr>
              <a:t>text</a:t>
            </a:r>
            <a:r>
              <a:rPr lang="pt-BR" sz="3200" dirty="0">
                <a:latin typeface="Calibri Light"/>
                <a:ea typeface="Calibri Light"/>
                <a:cs typeface="Calibri Light"/>
              </a:rPr>
              <a:t>"&gt;</a:t>
            </a:r>
            <a:endParaRPr lang="pt-BR" dirty="0"/>
          </a:p>
        </p:txBody>
      </p:sp>
      <p:sp>
        <p:nvSpPr>
          <p:cNvPr id="8" name="texto">
            <a:extLst>
              <a:ext uri="{FF2B5EF4-FFF2-40B4-BE49-F238E27FC236}">
                <a16:creationId xmlns:a16="http://schemas.microsoft.com/office/drawing/2014/main" id="{A731BDB1-9959-A6CB-A930-801EE3E05DA8}"/>
              </a:ext>
            </a:extLst>
          </p:cNvPr>
          <p:cNvSpPr txBox="1"/>
          <p:nvPr/>
        </p:nvSpPr>
        <p:spPr>
          <a:xfrm>
            <a:off x="1306928" y="2540898"/>
            <a:ext cx="740091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400" dirty="0">
                <a:latin typeface="Calibri"/>
                <a:ea typeface="+mn-lt"/>
                <a:cs typeface="Calibri"/>
              </a:rPr>
              <a:t> Os campos de texto permitem que os usuários insiram informações em formato de texto.</a:t>
            </a:r>
            <a:endParaRPr lang="pt-BR" dirty="0">
              <a:latin typeface="Calibri"/>
              <a:ea typeface="+mn-lt"/>
              <a:cs typeface="Calibri"/>
            </a:endParaRPr>
          </a:p>
        </p:txBody>
      </p:sp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631B74F4-6D8E-D33D-364F-5C23DE718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59" y="3687746"/>
            <a:ext cx="8463483" cy="3298676"/>
          </a:xfrm>
          <a:prstGeom prst="rect">
            <a:avLst/>
          </a:prstGeom>
        </p:spPr>
      </p:pic>
      <p:sp>
        <p:nvSpPr>
          <p:cNvPr id="6" name="subtítulo">
            <a:extLst>
              <a:ext uri="{FF2B5EF4-FFF2-40B4-BE49-F238E27FC236}">
                <a16:creationId xmlns:a16="http://schemas.microsoft.com/office/drawing/2014/main" id="{D0718D3B-BBFC-C421-597C-4401F7DB1E26}"/>
              </a:ext>
            </a:extLst>
          </p:cNvPr>
          <p:cNvSpPr txBox="1"/>
          <p:nvPr/>
        </p:nvSpPr>
        <p:spPr>
          <a:xfrm>
            <a:off x="1619022" y="7352418"/>
            <a:ext cx="761017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>
                <a:latin typeface="Calibri Light"/>
                <a:ea typeface="Calibri Light"/>
                <a:cs typeface="Calibri Light"/>
              </a:rPr>
              <a:t>Campos de Senha: &lt;input </a:t>
            </a:r>
            <a:r>
              <a:rPr lang="pt-BR" sz="3200" dirty="0" err="1">
                <a:latin typeface="Calibri Light"/>
                <a:ea typeface="Calibri Light"/>
                <a:cs typeface="Calibri Light"/>
              </a:rPr>
              <a:t>type</a:t>
            </a:r>
            <a:r>
              <a:rPr lang="pt-BR" sz="3200" dirty="0">
                <a:latin typeface="Calibri Light"/>
                <a:ea typeface="Calibri Light"/>
                <a:cs typeface="Calibri Light"/>
              </a:rPr>
              <a:t>="</a:t>
            </a:r>
            <a:r>
              <a:rPr lang="pt-BR" sz="3200" dirty="0" err="1">
                <a:latin typeface="Calibri Light"/>
                <a:ea typeface="Calibri Light"/>
                <a:cs typeface="Calibri Light"/>
              </a:rPr>
              <a:t>password</a:t>
            </a:r>
            <a:r>
              <a:rPr lang="pt-BR" sz="3200" dirty="0">
                <a:latin typeface="Calibri Light"/>
                <a:ea typeface="Calibri Light"/>
                <a:cs typeface="Calibri Light"/>
              </a:rPr>
              <a:t>"&gt;</a:t>
            </a:r>
            <a:endParaRPr lang="pt-BR" dirty="0"/>
          </a:p>
        </p:txBody>
      </p:sp>
      <p:sp>
        <p:nvSpPr>
          <p:cNvPr id="7" name="texto">
            <a:extLst>
              <a:ext uri="{FF2B5EF4-FFF2-40B4-BE49-F238E27FC236}">
                <a16:creationId xmlns:a16="http://schemas.microsoft.com/office/drawing/2014/main" id="{92773675-79DD-D8ED-2FCC-189A071E1054}"/>
              </a:ext>
            </a:extLst>
          </p:cNvPr>
          <p:cNvSpPr txBox="1"/>
          <p:nvPr/>
        </p:nvSpPr>
        <p:spPr>
          <a:xfrm>
            <a:off x="1454923" y="8294218"/>
            <a:ext cx="740091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400" dirty="0">
                <a:latin typeface="Calibri"/>
                <a:ea typeface="+mn-lt"/>
                <a:cs typeface="Calibri"/>
              </a:rPr>
              <a:t> Os campos de senha ocultam o texto inserido pelo usuário, substituindo-o por pontos ou asteriscos.</a:t>
            </a:r>
            <a:endParaRPr lang="pt-BR" dirty="0">
              <a:latin typeface="Calibri"/>
              <a:ea typeface="+mn-lt"/>
              <a:cs typeface="Calibri"/>
            </a:endParaRPr>
          </a:p>
        </p:txBody>
      </p:sp>
      <p:pic>
        <p:nvPicPr>
          <p:cNvPr id="10" name="Imagem 9" descr="Texto&#10;&#10;Descrição gerada automaticamente">
            <a:extLst>
              <a:ext uri="{FF2B5EF4-FFF2-40B4-BE49-F238E27FC236}">
                <a16:creationId xmlns:a16="http://schemas.microsoft.com/office/drawing/2014/main" id="{E161FB1E-1188-DDF3-F36E-73D7CC8DE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58" y="9533563"/>
            <a:ext cx="8463484" cy="3132181"/>
          </a:xfrm>
          <a:prstGeom prst="rect">
            <a:avLst/>
          </a:prstGeom>
        </p:spPr>
      </p:pic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836DD775-BD75-9239-12F8-02D16DECA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31</a:t>
            </a:fld>
            <a:endParaRPr lang="pt-BR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712002F7-0239-5F6C-E650-6B7EC14D7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Iniciando com HTML: Dominando os Fundamentos da Linguagem da Web</a:t>
            </a:r>
          </a:p>
        </p:txBody>
      </p:sp>
    </p:spTree>
    <p:extLst>
      <p:ext uri="{BB962C8B-B14F-4D97-AF65-F5344CB8AC3E}">
        <p14:creationId xmlns:p14="http://schemas.microsoft.com/office/powerpoint/2010/main" val="37507410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69F7AA1-3BE5-F78C-19D7-2EB48E850D33}"/>
              </a:ext>
            </a:extLst>
          </p:cNvPr>
          <p:cNvSpPr/>
          <p:nvPr/>
        </p:nvSpPr>
        <p:spPr>
          <a:xfrm>
            <a:off x="669818" y="-7295"/>
            <a:ext cx="102141" cy="1106518"/>
          </a:xfrm>
          <a:prstGeom prst="rect">
            <a:avLst/>
          </a:prstGeom>
          <a:solidFill>
            <a:schemeClr val="accent2"/>
          </a:solidFill>
          <a:ln w="6350">
            <a:noFill/>
            <a:prstDash val="sysDot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5941168"/>
                      <a:gd name="connsiteY0" fmla="*/ 0 h 102140"/>
                      <a:gd name="connsiteX1" fmla="*/ 541306 w 5941168"/>
                      <a:gd name="connsiteY1" fmla="*/ 0 h 102140"/>
                      <a:gd name="connsiteX2" fmla="*/ 1201436 w 5941168"/>
                      <a:gd name="connsiteY2" fmla="*/ 0 h 102140"/>
                      <a:gd name="connsiteX3" fmla="*/ 1861566 w 5941168"/>
                      <a:gd name="connsiteY3" fmla="*/ 0 h 102140"/>
                      <a:gd name="connsiteX4" fmla="*/ 2343461 w 5941168"/>
                      <a:gd name="connsiteY4" fmla="*/ 0 h 102140"/>
                      <a:gd name="connsiteX5" fmla="*/ 3003590 w 5941168"/>
                      <a:gd name="connsiteY5" fmla="*/ 0 h 102140"/>
                      <a:gd name="connsiteX6" fmla="*/ 3544897 w 5941168"/>
                      <a:gd name="connsiteY6" fmla="*/ 0 h 102140"/>
                      <a:gd name="connsiteX7" fmla="*/ 4086203 w 5941168"/>
                      <a:gd name="connsiteY7" fmla="*/ 0 h 102140"/>
                      <a:gd name="connsiteX8" fmla="*/ 4805745 w 5941168"/>
                      <a:gd name="connsiteY8" fmla="*/ 0 h 102140"/>
                      <a:gd name="connsiteX9" fmla="*/ 5287640 w 5941168"/>
                      <a:gd name="connsiteY9" fmla="*/ 0 h 102140"/>
                      <a:gd name="connsiteX10" fmla="*/ 5941168 w 5941168"/>
                      <a:gd name="connsiteY10" fmla="*/ 0 h 102140"/>
                      <a:gd name="connsiteX11" fmla="*/ 5941168 w 5941168"/>
                      <a:gd name="connsiteY11" fmla="*/ 102140 h 102140"/>
                      <a:gd name="connsiteX12" fmla="*/ 5459273 w 5941168"/>
                      <a:gd name="connsiteY12" fmla="*/ 102140 h 102140"/>
                      <a:gd name="connsiteX13" fmla="*/ 4917967 w 5941168"/>
                      <a:gd name="connsiteY13" fmla="*/ 102140 h 102140"/>
                      <a:gd name="connsiteX14" fmla="*/ 4139014 w 5941168"/>
                      <a:gd name="connsiteY14" fmla="*/ 102140 h 102140"/>
                      <a:gd name="connsiteX15" fmla="*/ 3597707 w 5941168"/>
                      <a:gd name="connsiteY15" fmla="*/ 102140 h 102140"/>
                      <a:gd name="connsiteX16" fmla="*/ 2937578 w 5941168"/>
                      <a:gd name="connsiteY16" fmla="*/ 102140 h 102140"/>
                      <a:gd name="connsiteX17" fmla="*/ 2158624 w 5941168"/>
                      <a:gd name="connsiteY17" fmla="*/ 102140 h 102140"/>
                      <a:gd name="connsiteX18" fmla="*/ 1439083 w 5941168"/>
                      <a:gd name="connsiteY18" fmla="*/ 102140 h 102140"/>
                      <a:gd name="connsiteX19" fmla="*/ 838365 w 5941168"/>
                      <a:gd name="connsiteY19" fmla="*/ 102140 h 102140"/>
                      <a:gd name="connsiteX20" fmla="*/ 0 w 5941168"/>
                      <a:gd name="connsiteY20" fmla="*/ 102140 h 102140"/>
                      <a:gd name="connsiteX21" fmla="*/ 0 w 5941168"/>
                      <a:gd name="connsiteY21" fmla="*/ 0 h 102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941168" h="102140" fill="none" extrusionOk="0">
                        <a:moveTo>
                          <a:pt x="0" y="0"/>
                        </a:moveTo>
                        <a:cubicBezTo>
                          <a:pt x="228868" y="-6974"/>
                          <a:pt x="342876" y="-16694"/>
                          <a:pt x="541306" y="0"/>
                        </a:cubicBezTo>
                        <a:cubicBezTo>
                          <a:pt x="739736" y="16694"/>
                          <a:pt x="1035016" y="23168"/>
                          <a:pt x="1201436" y="0"/>
                        </a:cubicBezTo>
                        <a:cubicBezTo>
                          <a:pt x="1367856" y="-23168"/>
                          <a:pt x="1716940" y="-9588"/>
                          <a:pt x="1861566" y="0"/>
                        </a:cubicBezTo>
                        <a:cubicBezTo>
                          <a:pt x="2006192" y="9588"/>
                          <a:pt x="2207763" y="21981"/>
                          <a:pt x="2343461" y="0"/>
                        </a:cubicBezTo>
                        <a:cubicBezTo>
                          <a:pt x="2479159" y="-21981"/>
                          <a:pt x="2750648" y="13416"/>
                          <a:pt x="3003590" y="0"/>
                        </a:cubicBezTo>
                        <a:cubicBezTo>
                          <a:pt x="3256532" y="-13416"/>
                          <a:pt x="3337228" y="-18415"/>
                          <a:pt x="3544897" y="0"/>
                        </a:cubicBezTo>
                        <a:cubicBezTo>
                          <a:pt x="3752566" y="18415"/>
                          <a:pt x="3916496" y="3128"/>
                          <a:pt x="4086203" y="0"/>
                        </a:cubicBezTo>
                        <a:cubicBezTo>
                          <a:pt x="4255910" y="-3128"/>
                          <a:pt x="4621462" y="26283"/>
                          <a:pt x="4805745" y="0"/>
                        </a:cubicBezTo>
                        <a:cubicBezTo>
                          <a:pt x="4990028" y="-26283"/>
                          <a:pt x="5189992" y="-9856"/>
                          <a:pt x="5287640" y="0"/>
                        </a:cubicBezTo>
                        <a:cubicBezTo>
                          <a:pt x="5385289" y="9856"/>
                          <a:pt x="5798122" y="-6700"/>
                          <a:pt x="5941168" y="0"/>
                        </a:cubicBezTo>
                        <a:cubicBezTo>
                          <a:pt x="5945337" y="46630"/>
                          <a:pt x="5943066" y="79462"/>
                          <a:pt x="5941168" y="102140"/>
                        </a:cubicBezTo>
                        <a:cubicBezTo>
                          <a:pt x="5755018" y="95286"/>
                          <a:pt x="5630777" y="103542"/>
                          <a:pt x="5459273" y="102140"/>
                        </a:cubicBezTo>
                        <a:cubicBezTo>
                          <a:pt x="5287769" y="100738"/>
                          <a:pt x="5037230" y="93113"/>
                          <a:pt x="4917967" y="102140"/>
                        </a:cubicBezTo>
                        <a:cubicBezTo>
                          <a:pt x="4798704" y="111167"/>
                          <a:pt x="4439745" y="132052"/>
                          <a:pt x="4139014" y="102140"/>
                        </a:cubicBezTo>
                        <a:cubicBezTo>
                          <a:pt x="3838283" y="72228"/>
                          <a:pt x="3848038" y="92507"/>
                          <a:pt x="3597707" y="102140"/>
                        </a:cubicBezTo>
                        <a:cubicBezTo>
                          <a:pt x="3347376" y="111773"/>
                          <a:pt x="3165976" y="111400"/>
                          <a:pt x="2937578" y="102140"/>
                        </a:cubicBezTo>
                        <a:cubicBezTo>
                          <a:pt x="2709180" y="92880"/>
                          <a:pt x="2375847" y="122129"/>
                          <a:pt x="2158624" y="102140"/>
                        </a:cubicBezTo>
                        <a:cubicBezTo>
                          <a:pt x="1941401" y="82151"/>
                          <a:pt x="1592096" y="68272"/>
                          <a:pt x="1439083" y="102140"/>
                        </a:cubicBezTo>
                        <a:cubicBezTo>
                          <a:pt x="1286070" y="136008"/>
                          <a:pt x="1084033" y="111449"/>
                          <a:pt x="838365" y="102140"/>
                        </a:cubicBezTo>
                        <a:cubicBezTo>
                          <a:pt x="592697" y="92831"/>
                          <a:pt x="278192" y="69898"/>
                          <a:pt x="0" y="102140"/>
                        </a:cubicBezTo>
                        <a:cubicBezTo>
                          <a:pt x="-2185" y="66540"/>
                          <a:pt x="-2413" y="22193"/>
                          <a:pt x="0" y="0"/>
                        </a:cubicBezTo>
                        <a:close/>
                      </a:path>
                      <a:path w="5941168" h="102140" stroke="0" extrusionOk="0">
                        <a:moveTo>
                          <a:pt x="0" y="0"/>
                        </a:moveTo>
                        <a:cubicBezTo>
                          <a:pt x="151438" y="-14394"/>
                          <a:pt x="412410" y="-28191"/>
                          <a:pt x="600718" y="0"/>
                        </a:cubicBezTo>
                        <a:cubicBezTo>
                          <a:pt x="789026" y="28191"/>
                          <a:pt x="894825" y="15438"/>
                          <a:pt x="1142025" y="0"/>
                        </a:cubicBezTo>
                        <a:cubicBezTo>
                          <a:pt x="1389225" y="-15438"/>
                          <a:pt x="1536556" y="22022"/>
                          <a:pt x="1683331" y="0"/>
                        </a:cubicBezTo>
                        <a:cubicBezTo>
                          <a:pt x="1830106" y="-22022"/>
                          <a:pt x="1976350" y="-23696"/>
                          <a:pt x="2165226" y="0"/>
                        </a:cubicBezTo>
                        <a:cubicBezTo>
                          <a:pt x="2354102" y="23696"/>
                          <a:pt x="2424404" y="-8619"/>
                          <a:pt x="2647120" y="0"/>
                        </a:cubicBezTo>
                        <a:cubicBezTo>
                          <a:pt x="2869836" y="8619"/>
                          <a:pt x="3013187" y="-3818"/>
                          <a:pt x="3129015" y="0"/>
                        </a:cubicBezTo>
                        <a:cubicBezTo>
                          <a:pt x="3244844" y="3818"/>
                          <a:pt x="3609525" y="-14305"/>
                          <a:pt x="3848557" y="0"/>
                        </a:cubicBezTo>
                        <a:cubicBezTo>
                          <a:pt x="4087589" y="14305"/>
                          <a:pt x="4227984" y="3406"/>
                          <a:pt x="4330451" y="0"/>
                        </a:cubicBezTo>
                        <a:cubicBezTo>
                          <a:pt x="4432918" y="-3406"/>
                          <a:pt x="4667963" y="-714"/>
                          <a:pt x="4871758" y="0"/>
                        </a:cubicBezTo>
                        <a:cubicBezTo>
                          <a:pt x="5075553" y="714"/>
                          <a:pt x="5485490" y="-27442"/>
                          <a:pt x="5941168" y="0"/>
                        </a:cubicBezTo>
                        <a:cubicBezTo>
                          <a:pt x="5942648" y="49101"/>
                          <a:pt x="5937947" y="72645"/>
                          <a:pt x="5941168" y="102140"/>
                        </a:cubicBezTo>
                        <a:cubicBezTo>
                          <a:pt x="5725204" y="107522"/>
                          <a:pt x="5592468" y="108516"/>
                          <a:pt x="5399862" y="102140"/>
                        </a:cubicBezTo>
                        <a:cubicBezTo>
                          <a:pt x="5207256" y="95764"/>
                          <a:pt x="5122964" y="84880"/>
                          <a:pt x="4858555" y="102140"/>
                        </a:cubicBezTo>
                        <a:cubicBezTo>
                          <a:pt x="4594146" y="119400"/>
                          <a:pt x="4292411" y="132372"/>
                          <a:pt x="4139014" y="102140"/>
                        </a:cubicBezTo>
                        <a:cubicBezTo>
                          <a:pt x="3985617" y="71908"/>
                          <a:pt x="3686075" y="72689"/>
                          <a:pt x="3419472" y="102140"/>
                        </a:cubicBezTo>
                        <a:cubicBezTo>
                          <a:pt x="3152869" y="131591"/>
                          <a:pt x="3034356" y="101187"/>
                          <a:pt x="2818754" y="102140"/>
                        </a:cubicBezTo>
                        <a:cubicBezTo>
                          <a:pt x="2603152" y="103093"/>
                          <a:pt x="2230611" y="96587"/>
                          <a:pt x="2039801" y="102140"/>
                        </a:cubicBezTo>
                        <a:cubicBezTo>
                          <a:pt x="1848991" y="107693"/>
                          <a:pt x="1721574" y="121765"/>
                          <a:pt x="1498495" y="102140"/>
                        </a:cubicBezTo>
                        <a:cubicBezTo>
                          <a:pt x="1275416" y="82515"/>
                          <a:pt x="1169348" y="75643"/>
                          <a:pt x="897776" y="102140"/>
                        </a:cubicBezTo>
                        <a:cubicBezTo>
                          <a:pt x="626204" y="128637"/>
                          <a:pt x="273485" y="120154"/>
                          <a:pt x="0" y="102140"/>
                        </a:cubicBezTo>
                        <a:cubicBezTo>
                          <a:pt x="-373" y="62806"/>
                          <a:pt x="3781" y="247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dist="38100" dir="2700000">
              <a:srgbClr val="000000">
                <a:alpha val="40000"/>
              </a:srgbClr>
            </a:outerShdw>
            <a:reflection stA="4000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ubtítulo">
            <a:extLst>
              <a:ext uri="{FF2B5EF4-FFF2-40B4-BE49-F238E27FC236}">
                <a16:creationId xmlns:a16="http://schemas.microsoft.com/office/drawing/2014/main" id="{B3B5B300-52CF-0A66-7D2F-0B8A8BAD22BE}"/>
              </a:ext>
            </a:extLst>
          </p:cNvPr>
          <p:cNvSpPr txBox="1"/>
          <p:nvPr/>
        </p:nvSpPr>
        <p:spPr>
          <a:xfrm>
            <a:off x="1619022" y="1081114"/>
            <a:ext cx="709219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>
                <a:latin typeface="Calibri Light"/>
                <a:ea typeface="Calibri Light"/>
                <a:cs typeface="Calibri Light"/>
              </a:rPr>
              <a:t>Campos de Email: &lt;input </a:t>
            </a:r>
            <a:r>
              <a:rPr lang="pt-BR" sz="3200" dirty="0" err="1">
                <a:latin typeface="Calibri Light"/>
                <a:ea typeface="Calibri Light"/>
                <a:cs typeface="Calibri Light"/>
              </a:rPr>
              <a:t>type</a:t>
            </a:r>
            <a:r>
              <a:rPr lang="pt-BR" sz="3200" dirty="0">
                <a:latin typeface="Calibri Light"/>
                <a:ea typeface="Calibri Light"/>
                <a:cs typeface="Calibri Light"/>
              </a:rPr>
              <a:t>="</a:t>
            </a:r>
            <a:r>
              <a:rPr lang="pt-BR" sz="3200" dirty="0" err="1">
                <a:latin typeface="Calibri Light"/>
                <a:ea typeface="Calibri Light"/>
                <a:cs typeface="Calibri Light"/>
              </a:rPr>
              <a:t>email</a:t>
            </a:r>
            <a:r>
              <a:rPr lang="pt-BR" sz="3200" dirty="0">
                <a:latin typeface="Calibri Light"/>
                <a:ea typeface="Calibri Light"/>
                <a:cs typeface="Calibri Light"/>
              </a:rPr>
              <a:t>"&gt;</a:t>
            </a:r>
            <a:endParaRPr lang="pt-BR" dirty="0"/>
          </a:p>
        </p:txBody>
      </p:sp>
      <p:sp>
        <p:nvSpPr>
          <p:cNvPr id="8" name="texto">
            <a:extLst>
              <a:ext uri="{FF2B5EF4-FFF2-40B4-BE49-F238E27FC236}">
                <a16:creationId xmlns:a16="http://schemas.microsoft.com/office/drawing/2014/main" id="{A731BDB1-9959-A6CB-A930-801EE3E05DA8}"/>
              </a:ext>
            </a:extLst>
          </p:cNvPr>
          <p:cNvSpPr txBox="1"/>
          <p:nvPr/>
        </p:nvSpPr>
        <p:spPr>
          <a:xfrm>
            <a:off x="1454923" y="2004415"/>
            <a:ext cx="740091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400" dirty="0">
                <a:latin typeface="Calibri"/>
                <a:ea typeface="+mn-lt"/>
                <a:cs typeface="Calibri"/>
              </a:rPr>
              <a:t> Os campos de </a:t>
            </a:r>
            <a:r>
              <a:rPr lang="pt-BR" sz="2400" dirty="0" err="1">
                <a:latin typeface="Calibri"/>
                <a:ea typeface="+mn-lt"/>
                <a:cs typeface="Calibri"/>
              </a:rPr>
              <a:t>email</a:t>
            </a:r>
            <a:r>
              <a:rPr lang="pt-BR" sz="2400" dirty="0">
                <a:latin typeface="Calibri"/>
                <a:ea typeface="+mn-lt"/>
                <a:cs typeface="Calibri"/>
              </a:rPr>
              <a:t> verificam se a entrada está em um formato de endereço de </a:t>
            </a:r>
            <a:r>
              <a:rPr lang="pt-BR" sz="2400" dirty="0" err="1">
                <a:latin typeface="Calibri"/>
                <a:ea typeface="+mn-lt"/>
                <a:cs typeface="Calibri"/>
              </a:rPr>
              <a:t>email</a:t>
            </a:r>
            <a:r>
              <a:rPr lang="pt-BR" sz="2400" dirty="0">
                <a:latin typeface="Calibri"/>
                <a:ea typeface="+mn-lt"/>
                <a:cs typeface="Calibri"/>
              </a:rPr>
              <a:t> válido.</a:t>
            </a:r>
            <a:endParaRPr lang="pt-BR" dirty="0">
              <a:latin typeface="Calibri"/>
              <a:ea typeface="+mn-lt"/>
              <a:cs typeface="Calibri"/>
            </a:endParaRPr>
          </a:p>
        </p:txBody>
      </p:sp>
      <p:sp>
        <p:nvSpPr>
          <p:cNvPr id="6" name="subtítulo">
            <a:extLst>
              <a:ext uri="{FF2B5EF4-FFF2-40B4-BE49-F238E27FC236}">
                <a16:creationId xmlns:a16="http://schemas.microsoft.com/office/drawing/2014/main" id="{D0718D3B-BBFC-C421-597C-4401F7DB1E26}"/>
              </a:ext>
            </a:extLst>
          </p:cNvPr>
          <p:cNvSpPr txBox="1"/>
          <p:nvPr/>
        </p:nvSpPr>
        <p:spPr>
          <a:xfrm>
            <a:off x="1619022" y="7352418"/>
            <a:ext cx="761017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>
                <a:latin typeface="Calibri Light"/>
                <a:ea typeface="Calibri Light"/>
                <a:cs typeface="Calibri Light"/>
              </a:rPr>
              <a:t>Campos de Número: &lt;input </a:t>
            </a:r>
            <a:r>
              <a:rPr lang="pt-BR" sz="3200" dirty="0" err="1">
                <a:latin typeface="Calibri Light"/>
                <a:ea typeface="Calibri Light"/>
                <a:cs typeface="Calibri Light"/>
              </a:rPr>
              <a:t>type</a:t>
            </a:r>
            <a:r>
              <a:rPr lang="pt-BR" sz="3200" dirty="0">
                <a:latin typeface="Calibri Light"/>
                <a:ea typeface="Calibri Light"/>
                <a:cs typeface="Calibri Light"/>
              </a:rPr>
              <a:t>="</a:t>
            </a:r>
            <a:r>
              <a:rPr lang="pt-BR" sz="3200" dirty="0" err="1">
                <a:latin typeface="Calibri Light"/>
                <a:ea typeface="Calibri Light"/>
                <a:cs typeface="Calibri Light"/>
              </a:rPr>
              <a:t>number</a:t>
            </a:r>
            <a:r>
              <a:rPr lang="pt-BR" sz="3200" dirty="0">
                <a:latin typeface="Calibri Light"/>
                <a:ea typeface="Calibri Light"/>
                <a:cs typeface="Calibri Light"/>
              </a:rPr>
              <a:t>"&gt;</a:t>
            </a:r>
            <a:endParaRPr lang="pt-BR" dirty="0"/>
          </a:p>
        </p:txBody>
      </p:sp>
      <p:sp>
        <p:nvSpPr>
          <p:cNvPr id="7" name="texto">
            <a:extLst>
              <a:ext uri="{FF2B5EF4-FFF2-40B4-BE49-F238E27FC236}">
                <a16:creationId xmlns:a16="http://schemas.microsoft.com/office/drawing/2014/main" id="{92773675-79DD-D8ED-2FCC-189A071E1054}"/>
              </a:ext>
            </a:extLst>
          </p:cNvPr>
          <p:cNvSpPr txBox="1"/>
          <p:nvPr/>
        </p:nvSpPr>
        <p:spPr>
          <a:xfrm>
            <a:off x="1454923" y="8294218"/>
            <a:ext cx="740091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400" dirty="0">
                <a:latin typeface="Calibri"/>
                <a:ea typeface="+mn-lt"/>
                <a:cs typeface="Calibri"/>
              </a:rPr>
              <a:t> Os campos de número permitem que os usuários insiram apenas valores numéricos.</a:t>
            </a:r>
            <a:endParaRPr lang="pt-BR" dirty="0">
              <a:latin typeface="Calibri"/>
              <a:ea typeface="+mn-lt"/>
              <a:cs typeface="Calibri"/>
            </a:endParaRPr>
          </a:p>
        </p:txBody>
      </p:sp>
      <p:pic>
        <p:nvPicPr>
          <p:cNvPr id="2" name="Imagem 1" descr="Texto&#10;&#10;Descrição gerada automaticamente">
            <a:extLst>
              <a:ext uri="{FF2B5EF4-FFF2-40B4-BE49-F238E27FC236}">
                <a16:creationId xmlns:a16="http://schemas.microsoft.com/office/drawing/2014/main" id="{6BA23555-0E80-9384-0606-FB5B96B04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56" y="3095763"/>
            <a:ext cx="8463485" cy="3298676"/>
          </a:xfrm>
          <a:prstGeom prst="rect">
            <a:avLst/>
          </a:prstGeom>
        </p:spPr>
      </p:pic>
      <p:pic>
        <p:nvPicPr>
          <p:cNvPr id="12" name="Imagem 11" descr="Texto&#10;&#10;Descrição gerada automaticamente">
            <a:extLst>
              <a:ext uri="{FF2B5EF4-FFF2-40B4-BE49-F238E27FC236}">
                <a16:creationId xmlns:a16="http://schemas.microsoft.com/office/drawing/2014/main" id="{30394B60-6F8F-86B0-2196-A9E1C13C4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58" y="9348568"/>
            <a:ext cx="8481983" cy="3298677"/>
          </a:xfrm>
          <a:prstGeom prst="rect">
            <a:avLst/>
          </a:prstGeom>
        </p:spPr>
      </p:pic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83FD9A1-52C7-8B00-21BC-C14608880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32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4CD69CC-6B8C-C5FD-3945-AC59A7DE9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Iniciando com HTML: Dominando os Fundamentos da Linguagem da Web</a:t>
            </a:r>
          </a:p>
        </p:txBody>
      </p:sp>
    </p:spTree>
    <p:extLst>
      <p:ext uri="{BB962C8B-B14F-4D97-AF65-F5344CB8AC3E}">
        <p14:creationId xmlns:p14="http://schemas.microsoft.com/office/powerpoint/2010/main" val="20303329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69F7AA1-3BE5-F78C-19D7-2EB48E850D33}"/>
              </a:ext>
            </a:extLst>
          </p:cNvPr>
          <p:cNvSpPr/>
          <p:nvPr/>
        </p:nvSpPr>
        <p:spPr>
          <a:xfrm>
            <a:off x="669818" y="-7295"/>
            <a:ext cx="102141" cy="1106518"/>
          </a:xfrm>
          <a:prstGeom prst="rect">
            <a:avLst/>
          </a:prstGeom>
          <a:solidFill>
            <a:schemeClr val="accent2"/>
          </a:solidFill>
          <a:ln w="6350">
            <a:noFill/>
            <a:prstDash val="sysDot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5941168"/>
                      <a:gd name="connsiteY0" fmla="*/ 0 h 102140"/>
                      <a:gd name="connsiteX1" fmla="*/ 541306 w 5941168"/>
                      <a:gd name="connsiteY1" fmla="*/ 0 h 102140"/>
                      <a:gd name="connsiteX2" fmla="*/ 1201436 w 5941168"/>
                      <a:gd name="connsiteY2" fmla="*/ 0 h 102140"/>
                      <a:gd name="connsiteX3" fmla="*/ 1861566 w 5941168"/>
                      <a:gd name="connsiteY3" fmla="*/ 0 h 102140"/>
                      <a:gd name="connsiteX4" fmla="*/ 2343461 w 5941168"/>
                      <a:gd name="connsiteY4" fmla="*/ 0 h 102140"/>
                      <a:gd name="connsiteX5" fmla="*/ 3003590 w 5941168"/>
                      <a:gd name="connsiteY5" fmla="*/ 0 h 102140"/>
                      <a:gd name="connsiteX6" fmla="*/ 3544897 w 5941168"/>
                      <a:gd name="connsiteY6" fmla="*/ 0 h 102140"/>
                      <a:gd name="connsiteX7" fmla="*/ 4086203 w 5941168"/>
                      <a:gd name="connsiteY7" fmla="*/ 0 h 102140"/>
                      <a:gd name="connsiteX8" fmla="*/ 4805745 w 5941168"/>
                      <a:gd name="connsiteY8" fmla="*/ 0 h 102140"/>
                      <a:gd name="connsiteX9" fmla="*/ 5287640 w 5941168"/>
                      <a:gd name="connsiteY9" fmla="*/ 0 h 102140"/>
                      <a:gd name="connsiteX10" fmla="*/ 5941168 w 5941168"/>
                      <a:gd name="connsiteY10" fmla="*/ 0 h 102140"/>
                      <a:gd name="connsiteX11" fmla="*/ 5941168 w 5941168"/>
                      <a:gd name="connsiteY11" fmla="*/ 102140 h 102140"/>
                      <a:gd name="connsiteX12" fmla="*/ 5459273 w 5941168"/>
                      <a:gd name="connsiteY12" fmla="*/ 102140 h 102140"/>
                      <a:gd name="connsiteX13" fmla="*/ 4917967 w 5941168"/>
                      <a:gd name="connsiteY13" fmla="*/ 102140 h 102140"/>
                      <a:gd name="connsiteX14" fmla="*/ 4139014 w 5941168"/>
                      <a:gd name="connsiteY14" fmla="*/ 102140 h 102140"/>
                      <a:gd name="connsiteX15" fmla="*/ 3597707 w 5941168"/>
                      <a:gd name="connsiteY15" fmla="*/ 102140 h 102140"/>
                      <a:gd name="connsiteX16" fmla="*/ 2937578 w 5941168"/>
                      <a:gd name="connsiteY16" fmla="*/ 102140 h 102140"/>
                      <a:gd name="connsiteX17" fmla="*/ 2158624 w 5941168"/>
                      <a:gd name="connsiteY17" fmla="*/ 102140 h 102140"/>
                      <a:gd name="connsiteX18" fmla="*/ 1439083 w 5941168"/>
                      <a:gd name="connsiteY18" fmla="*/ 102140 h 102140"/>
                      <a:gd name="connsiteX19" fmla="*/ 838365 w 5941168"/>
                      <a:gd name="connsiteY19" fmla="*/ 102140 h 102140"/>
                      <a:gd name="connsiteX20" fmla="*/ 0 w 5941168"/>
                      <a:gd name="connsiteY20" fmla="*/ 102140 h 102140"/>
                      <a:gd name="connsiteX21" fmla="*/ 0 w 5941168"/>
                      <a:gd name="connsiteY21" fmla="*/ 0 h 102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941168" h="102140" fill="none" extrusionOk="0">
                        <a:moveTo>
                          <a:pt x="0" y="0"/>
                        </a:moveTo>
                        <a:cubicBezTo>
                          <a:pt x="228868" y="-6974"/>
                          <a:pt x="342876" y="-16694"/>
                          <a:pt x="541306" y="0"/>
                        </a:cubicBezTo>
                        <a:cubicBezTo>
                          <a:pt x="739736" y="16694"/>
                          <a:pt x="1035016" y="23168"/>
                          <a:pt x="1201436" y="0"/>
                        </a:cubicBezTo>
                        <a:cubicBezTo>
                          <a:pt x="1367856" y="-23168"/>
                          <a:pt x="1716940" y="-9588"/>
                          <a:pt x="1861566" y="0"/>
                        </a:cubicBezTo>
                        <a:cubicBezTo>
                          <a:pt x="2006192" y="9588"/>
                          <a:pt x="2207763" y="21981"/>
                          <a:pt x="2343461" y="0"/>
                        </a:cubicBezTo>
                        <a:cubicBezTo>
                          <a:pt x="2479159" y="-21981"/>
                          <a:pt x="2750648" y="13416"/>
                          <a:pt x="3003590" y="0"/>
                        </a:cubicBezTo>
                        <a:cubicBezTo>
                          <a:pt x="3256532" y="-13416"/>
                          <a:pt x="3337228" y="-18415"/>
                          <a:pt x="3544897" y="0"/>
                        </a:cubicBezTo>
                        <a:cubicBezTo>
                          <a:pt x="3752566" y="18415"/>
                          <a:pt x="3916496" y="3128"/>
                          <a:pt x="4086203" y="0"/>
                        </a:cubicBezTo>
                        <a:cubicBezTo>
                          <a:pt x="4255910" y="-3128"/>
                          <a:pt x="4621462" y="26283"/>
                          <a:pt x="4805745" y="0"/>
                        </a:cubicBezTo>
                        <a:cubicBezTo>
                          <a:pt x="4990028" y="-26283"/>
                          <a:pt x="5189992" y="-9856"/>
                          <a:pt x="5287640" y="0"/>
                        </a:cubicBezTo>
                        <a:cubicBezTo>
                          <a:pt x="5385289" y="9856"/>
                          <a:pt x="5798122" y="-6700"/>
                          <a:pt x="5941168" y="0"/>
                        </a:cubicBezTo>
                        <a:cubicBezTo>
                          <a:pt x="5945337" y="46630"/>
                          <a:pt x="5943066" y="79462"/>
                          <a:pt x="5941168" y="102140"/>
                        </a:cubicBezTo>
                        <a:cubicBezTo>
                          <a:pt x="5755018" y="95286"/>
                          <a:pt x="5630777" y="103542"/>
                          <a:pt x="5459273" y="102140"/>
                        </a:cubicBezTo>
                        <a:cubicBezTo>
                          <a:pt x="5287769" y="100738"/>
                          <a:pt x="5037230" y="93113"/>
                          <a:pt x="4917967" y="102140"/>
                        </a:cubicBezTo>
                        <a:cubicBezTo>
                          <a:pt x="4798704" y="111167"/>
                          <a:pt x="4439745" y="132052"/>
                          <a:pt x="4139014" y="102140"/>
                        </a:cubicBezTo>
                        <a:cubicBezTo>
                          <a:pt x="3838283" y="72228"/>
                          <a:pt x="3848038" y="92507"/>
                          <a:pt x="3597707" y="102140"/>
                        </a:cubicBezTo>
                        <a:cubicBezTo>
                          <a:pt x="3347376" y="111773"/>
                          <a:pt x="3165976" y="111400"/>
                          <a:pt x="2937578" y="102140"/>
                        </a:cubicBezTo>
                        <a:cubicBezTo>
                          <a:pt x="2709180" y="92880"/>
                          <a:pt x="2375847" y="122129"/>
                          <a:pt x="2158624" y="102140"/>
                        </a:cubicBezTo>
                        <a:cubicBezTo>
                          <a:pt x="1941401" y="82151"/>
                          <a:pt x="1592096" y="68272"/>
                          <a:pt x="1439083" y="102140"/>
                        </a:cubicBezTo>
                        <a:cubicBezTo>
                          <a:pt x="1286070" y="136008"/>
                          <a:pt x="1084033" y="111449"/>
                          <a:pt x="838365" y="102140"/>
                        </a:cubicBezTo>
                        <a:cubicBezTo>
                          <a:pt x="592697" y="92831"/>
                          <a:pt x="278192" y="69898"/>
                          <a:pt x="0" y="102140"/>
                        </a:cubicBezTo>
                        <a:cubicBezTo>
                          <a:pt x="-2185" y="66540"/>
                          <a:pt x="-2413" y="22193"/>
                          <a:pt x="0" y="0"/>
                        </a:cubicBezTo>
                        <a:close/>
                      </a:path>
                      <a:path w="5941168" h="102140" stroke="0" extrusionOk="0">
                        <a:moveTo>
                          <a:pt x="0" y="0"/>
                        </a:moveTo>
                        <a:cubicBezTo>
                          <a:pt x="151438" y="-14394"/>
                          <a:pt x="412410" y="-28191"/>
                          <a:pt x="600718" y="0"/>
                        </a:cubicBezTo>
                        <a:cubicBezTo>
                          <a:pt x="789026" y="28191"/>
                          <a:pt x="894825" y="15438"/>
                          <a:pt x="1142025" y="0"/>
                        </a:cubicBezTo>
                        <a:cubicBezTo>
                          <a:pt x="1389225" y="-15438"/>
                          <a:pt x="1536556" y="22022"/>
                          <a:pt x="1683331" y="0"/>
                        </a:cubicBezTo>
                        <a:cubicBezTo>
                          <a:pt x="1830106" y="-22022"/>
                          <a:pt x="1976350" y="-23696"/>
                          <a:pt x="2165226" y="0"/>
                        </a:cubicBezTo>
                        <a:cubicBezTo>
                          <a:pt x="2354102" y="23696"/>
                          <a:pt x="2424404" y="-8619"/>
                          <a:pt x="2647120" y="0"/>
                        </a:cubicBezTo>
                        <a:cubicBezTo>
                          <a:pt x="2869836" y="8619"/>
                          <a:pt x="3013187" y="-3818"/>
                          <a:pt x="3129015" y="0"/>
                        </a:cubicBezTo>
                        <a:cubicBezTo>
                          <a:pt x="3244844" y="3818"/>
                          <a:pt x="3609525" y="-14305"/>
                          <a:pt x="3848557" y="0"/>
                        </a:cubicBezTo>
                        <a:cubicBezTo>
                          <a:pt x="4087589" y="14305"/>
                          <a:pt x="4227984" y="3406"/>
                          <a:pt x="4330451" y="0"/>
                        </a:cubicBezTo>
                        <a:cubicBezTo>
                          <a:pt x="4432918" y="-3406"/>
                          <a:pt x="4667963" y="-714"/>
                          <a:pt x="4871758" y="0"/>
                        </a:cubicBezTo>
                        <a:cubicBezTo>
                          <a:pt x="5075553" y="714"/>
                          <a:pt x="5485490" y="-27442"/>
                          <a:pt x="5941168" y="0"/>
                        </a:cubicBezTo>
                        <a:cubicBezTo>
                          <a:pt x="5942648" y="49101"/>
                          <a:pt x="5937947" y="72645"/>
                          <a:pt x="5941168" y="102140"/>
                        </a:cubicBezTo>
                        <a:cubicBezTo>
                          <a:pt x="5725204" y="107522"/>
                          <a:pt x="5592468" y="108516"/>
                          <a:pt x="5399862" y="102140"/>
                        </a:cubicBezTo>
                        <a:cubicBezTo>
                          <a:pt x="5207256" y="95764"/>
                          <a:pt x="5122964" y="84880"/>
                          <a:pt x="4858555" y="102140"/>
                        </a:cubicBezTo>
                        <a:cubicBezTo>
                          <a:pt x="4594146" y="119400"/>
                          <a:pt x="4292411" y="132372"/>
                          <a:pt x="4139014" y="102140"/>
                        </a:cubicBezTo>
                        <a:cubicBezTo>
                          <a:pt x="3985617" y="71908"/>
                          <a:pt x="3686075" y="72689"/>
                          <a:pt x="3419472" y="102140"/>
                        </a:cubicBezTo>
                        <a:cubicBezTo>
                          <a:pt x="3152869" y="131591"/>
                          <a:pt x="3034356" y="101187"/>
                          <a:pt x="2818754" y="102140"/>
                        </a:cubicBezTo>
                        <a:cubicBezTo>
                          <a:pt x="2603152" y="103093"/>
                          <a:pt x="2230611" y="96587"/>
                          <a:pt x="2039801" y="102140"/>
                        </a:cubicBezTo>
                        <a:cubicBezTo>
                          <a:pt x="1848991" y="107693"/>
                          <a:pt x="1721574" y="121765"/>
                          <a:pt x="1498495" y="102140"/>
                        </a:cubicBezTo>
                        <a:cubicBezTo>
                          <a:pt x="1275416" y="82515"/>
                          <a:pt x="1169348" y="75643"/>
                          <a:pt x="897776" y="102140"/>
                        </a:cubicBezTo>
                        <a:cubicBezTo>
                          <a:pt x="626204" y="128637"/>
                          <a:pt x="273485" y="120154"/>
                          <a:pt x="0" y="102140"/>
                        </a:cubicBezTo>
                        <a:cubicBezTo>
                          <a:pt x="-373" y="62806"/>
                          <a:pt x="3781" y="247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dist="38100" dir="2700000">
              <a:srgbClr val="000000">
                <a:alpha val="40000"/>
              </a:srgbClr>
            </a:outerShdw>
            <a:reflection stA="4000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ubtítulo">
            <a:extLst>
              <a:ext uri="{FF2B5EF4-FFF2-40B4-BE49-F238E27FC236}">
                <a16:creationId xmlns:a16="http://schemas.microsoft.com/office/drawing/2014/main" id="{B3B5B300-52CF-0A66-7D2F-0B8A8BAD22BE}"/>
              </a:ext>
            </a:extLst>
          </p:cNvPr>
          <p:cNvSpPr txBox="1"/>
          <p:nvPr/>
        </p:nvSpPr>
        <p:spPr>
          <a:xfrm>
            <a:off x="1619022" y="1081114"/>
            <a:ext cx="709219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>
                <a:latin typeface="Calibri Light"/>
                <a:ea typeface="Calibri Light"/>
                <a:cs typeface="Calibri Light"/>
              </a:rPr>
              <a:t>Campos de Data: &lt;input </a:t>
            </a:r>
            <a:r>
              <a:rPr lang="pt-BR" sz="3200" dirty="0" err="1">
                <a:latin typeface="Calibri Light"/>
                <a:ea typeface="Calibri Light"/>
                <a:cs typeface="Calibri Light"/>
              </a:rPr>
              <a:t>type</a:t>
            </a:r>
            <a:r>
              <a:rPr lang="pt-BR" sz="3200" dirty="0">
                <a:latin typeface="Calibri Light"/>
                <a:ea typeface="Calibri Light"/>
                <a:cs typeface="Calibri Light"/>
              </a:rPr>
              <a:t>="date"&gt;</a:t>
            </a:r>
            <a:endParaRPr lang="pt-BR" dirty="0"/>
          </a:p>
        </p:txBody>
      </p:sp>
      <p:sp>
        <p:nvSpPr>
          <p:cNvPr id="8" name="texto">
            <a:extLst>
              <a:ext uri="{FF2B5EF4-FFF2-40B4-BE49-F238E27FC236}">
                <a16:creationId xmlns:a16="http://schemas.microsoft.com/office/drawing/2014/main" id="{A731BDB1-9959-A6CB-A930-801EE3E05DA8}"/>
              </a:ext>
            </a:extLst>
          </p:cNvPr>
          <p:cNvSpPr txBox="1"/>
          <p:nvPr/>
        </p:nvSpPr>
        <p:spPr>
          <a:xfrm>
            <a:off x="1454923" y="2004415"/>
            <a:ext cx="740091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400" dirty="0">
                <a:latin typeface="Calibri"/>
                <a:ea typeface="+mn-lt"/>
                <a:cs typeface="Calibri"/>
              </a:rPr>
              <a:t> Os campos de data permitem que os usuários selecionem uma data usando um seletor de data.</a:t>
            </a:r>
            <a:endParaRPr lang="pt-BR" dirty="0">
              <a:latin typeface="Calibri"/>
              <a:ea typeface="+mn-lt"/>
              <a:cs typeface="Calibri"/>
            </a:endParaRPr>
          </a:p>
          <a:p>
            <a:pPr algn="just"/>
            <a:endParaRPr lang="pt-BR" sz="2400" dirty="0">
              <a:latin typeface="Calibri"/>
              <a:ea typeface="Calibri"/>
              <a:cs typeface="Calibri"/>
            </a:endParaRPr>
          </a:p>
          <a:p>
            <a:pPr algn="just"/>
            <a:endParaRPr lang="pt-BR" sz="2400" dirty="0">
              <a:latin typeface="Calibri"/>
              <a:ea typeface="+mn-lt"/>
              <a:cs typeface="Calibri"/>
            </a:endParaRPr>
          </a:p>
        </p:txBody>
      </p:sp>
      <p:sp>
        <p:nvSpPr>
          <p:cNvPr id="6" name="subtítulo">
            <a:extLst>
              <a:ext uri="{FF2B5EF4-FFF2-40B4-BE49-F238E27FC236}">
                <a16:creationId xmlns:a16="http://schemas.microsoft.com/office/drawing/2014/main" id="{D0718D3B-BBFC-C421-597C-4401F7DB1E26}"/>
              </a:ext>
            </a:extLst>
          </p:cNvPr>
          <p:cNvSpPr txBox="1"/>
          <p:nvPr/>
        </p:nvSpPr>
        <p:spPr>
          <a:xfrm>
            <a:off x="1619022" y="6741937"/>
            <a:ext cx="761017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>
                <a:latin typeface="Calibri Light"/>
                <a:ea typeface="Calibri Light"/>
                <a:cs typeface="Calibri Light"/>
              </a:rPr>
              <a:t>Botões de Envio: &lt;input </a:t>
            </a:r>
            <a:r>
              <a:rPr lang="pt-BR" sz="3200" dirty="0" err="1">
                <a:latin typeface="Calibri Light"/>
                <a:ea typeface="Calibri Light"/>
                <a:cs typeface="Calibri Light"/>
              </a:rPr>
              <a:t>type</a:t>
            </a:r>
            <a:r>
              <a:rPr lang="pt-BR" sz="3200" dirty="0">
                <a:latin typeface="Calibri Light"/>
                <a:ea typeface="Calibri Light"/>
                <a:cs typeface="Calibri Light"/>
              </a:rPr>
              <a:t>="</a:t>
            </a:r>
            <a:r>
              <a:rPr lang="pt-BR" sz="3200" dirty="0" err="1">
                <a:latin typeface="Calibri Light"/>
                <a:ea typeface="Calibri Light"/>
                <a:cs typeface="Calibri Light"/>
              </a:rPr>
              <a:t>submit</a:t>
            </a:r>
            <a:r>
              <a:rPr lang="pt-BR" sz="3200" dirty="0">
                <a:latin typeface="Calibri Light"/>
                <a:ea typeface="Calibri Light"/>
                <a:cs typeface="Calibri Light"/>
              </a:rPr>
              <a:t>"&gt;</a:t>
            </a:r>
            <a:endParaRPr lang="pt-BR" dirty="0"/>
          </a:p>
        </p:txBody>
      </p:sp>
      <p:sp>
        <p:nvSpPr>
          <p:cNvPr id="7" name="texto">
            <a:extLst>
              <a:ext uri="{FF2B5EF4-FFF2-40B4-BE49-F238E27FC236}">
                <a16:creationId xmlns:a16="http://schemas.microsoft.com/office/drawing/2014/main" id="{92773675-79DD-D8ED-2FCC-189A071E1054}"/>
              </a:ext>
            </a:extLst>
          </p:cNvPr>
          <p:cNvSpPr txBox="1"/>
          <p:nvPr/>
        </p:nvSpPr>
        <p:spPr>
          <a:xfrm>
            <a:off x="1454923" y="7887231"/>
            <a:ext cx="740091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400" dirty="0">
                <a:latin typeface="Calibri"/>
                <a:ea typeface="+mn-lt"/>
                <a:cs typeface="Calibri"/>
              </a:rPr>
              <a:t> Os botões de envio enviam os dados do formulário para o servidor especificado na ação do formulário.</a:t>
            </a:r>
            <a:endParaRPr lang="pt-BR" dirty="0">
              <a:latin typeface="Calibri"/>
              <a:ea typeface="+mn-lt"/>
              <a:cs typeface="Calibri"/>
            </a:endParaRPr>
          </a:p>
        </p:txBody>
      </p:sp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9B03C3B1-CB2C-8C32-0A2A-1E76FCBBF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58" y="3095764"/>
            <a:ext cx="8481984" cy="3298677"/>
          </a:xfrm>
          <a:prstGeom prst="rect">
            <a:avLst/>
          </a:prstGeom>
        </p:spPr>
      </p:pic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56BF2F49-5461-336E-CE43-6BF142DA6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58" y="8955596"/>
            <a:ext cx="8481985" cy="3437144"/>
          </a:xfrm>
          <a:prstGeom prst="rect">
            <a:avLst/>
          </a:prstGeom>
        </p:spPr>
      </p:pic>
      <p:sp>
        <p:nvSpPr>
          <p:cNvPr id="10" name="Espaço Reservado para Número de Slide 9">
            <a:extLst>
              <a:ext uri="{FF2B5EF4-FFF2-40B4-BE49-F238E27FC236}">
                <a16:creationId xmlns:a16="http://schemas.microsoft.com/office/drawing/2014/main" id="{41308865-4C8B-2CF9-393F-EA6B830F1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33</a:t>
            </a:fld>
            <a:endParaRPr lang="pt-BR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C8245EE4-5B00-A659-908F-506B5E9CC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Iniciando com HTML: Dominando os Fundamentos da Linguagem da Web</a:t>
            </a:r>
          </a:p>
        </p:txBody>
      </p:sp>
    </p:spTree>
    <p:extLst>
      <p:ext uri="{BB962C8B-B14F-4D97-AF65-F5344CB8AC3E}">
        <p14:creationId xmlns:p14="http://schemas.microsoft.com/office/powerpoint/2010/main" val="18069739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69F7AA1-3BE5-F78C-19D7-2EB48E850D33}"/>
              </a:ext>
            </a:extLst>
          </p:cNvPr>
          <p:cNvSpPr/>
          <p:nvPr/>
        </p:nvSpPr>
        <p:spPr>
          <a:xfrm>
            <a:off x="669818" y="-7295"/>
            <a:ext cx="102141" cy="1106518"/>
          </a:xfrm>
          <a:prstGeom prst="rect">
            <a:avLst/>
          </a:prstGeom>
          <a:solidFill>
            <a:schemeClr val="accent2"/>
          </a:solidFill>
          <a:ln w="6350">
            <a:noFill/>
            <a:prstDash val="sysDot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5941168"/>
                      <a:gd name="connsiteY0" fmla="*/ 0 h 102140"/>
                      <a:gd name="connsiteX1" fmla="*/ 541306 w 5941168"/>
                      <a:gd name="connsiteY1" fmla="*/ 0 h 102140"/>
                      <a:gd name="connsiteX2" fmla="*/ 1201436 w 5941168"/>
                      <a:gd name="connsiteY2" fmla="*/ 0 h 102140"/>
                      <a:gd name="connsiteX3" fmla="*/ 1861566 w 5941168"/>
                      <a:gd name="connsiteY3" fmla="*/ 0 h 102140"/>
                      <a:gd name="connsiteX4" fmla="*/ 2343461 w 5941168"/>
                      <a:gd name="connsiteY4" fmla="*/ 0 h 102140"/>
                      <a:gd name="connsiteX5" fmla="*/ 3003590 w 5941168"/>
                      <a:gd name="connsiteY5" fmla="*/ 0 h 102140"/>
                      <a:gd name="connsiteX6" fmla="*/ 3544897 w 5941168"/>
                      <a:gd name="connsiteY6" fmla="*/ 0 h 102140"/>
                      <a:gd name="connsiteX7" fmla="*/ 4086203 w 5941168"/>
                      <a:gd name="connsiteY7" fmla="*/ 0 h 102140"/>
                      <a:gd name="connsiteX8" fmla="*/ 4805745 w 5941168"/>
                      <a:gd name="connsiteY8" fmla="*/ 0 h 102140"/>
                      <a:gd name="connsiteX9" fmla="*/ 5287640 w 5941168"/>
                      <a:gd name="connsiteY9" fmla="*/ 0 h 102140"/>
                      <a:gd name="connsiteX10" fmla="*/ 5941168 w 5941168"/>
                      <a:gd name="connsiteY10" fmla="*/ 0 h 102140"/>
                      <a:gd name="connsiteX11" fmla="*/ 5941168 w 5941168"/>
                      <a:gd name="connsiteY11" fmla="*/ 102140 h 102140"/>
                      <a:gd name="connsiteX12" fmla="*/ 5459273 w 5941168"/>
                      <a:gd name="connsiteY12" fmla="*/ 102140 h 102140"/>
                      <a:gd name="connsiteX13" fmla="*/ 4917967 w 5941168"/>
                      <a:gd name="connsiteY13" fmla="*/ 102140 h 102140"/>
                      <a:gd name="connsiteX14" fmla="*/ 4139014 w 5941168"/>
                      <a:gd name="connsiteY14" fmla="*/ 102140 h 102140"/>
                      <a:gd name="connsiteX15" fmla="*/ 3597707 w 5941168"/>
                      <a:gd name="connsiteY15" fmla="*/ 102140 h 102140"/>
                      <a:gd name="connsiteX16" fmla="*/ 2937578 w 5941168"/>
                      <a:gd name="connsiteY16" fmla="*/ 102140 h 102140"/>
                      <a:gd name="connsiteX17" fmla="*/ 2158624 w 5941168"/>
                      <a:gd name="connsiteY17" fmla="*/ 102140 h 102140"/>
                      <a:gd name="connsiteX18" fmla="*/ 1439083 w 5941168"/>
                      <a:gd name="connsiteY18" fmla="*/ 102140 h 102140"/>
                      <a:gd name="connsiteX19" fmla="*/ 838365 w 5941168"/>
                      <a:gd name="connsiteY19" fmla="*/ 102140 h 102140"/>
                      <a:gd name="connsiteX20" fmla="*/ 0 w 5941168"/>
                      <a:gd name="connsiteY20" fmla="*/ 102140 h 102140"/>
                      <a:gd name="connsiteX21" fmla="*/ 0 w 5941168"/>
                      <a:gd name="connsiteY21" fmla="*/ 0 h 102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941168" h="102140" fill="none" extrusionOk="0">
                        <a:moveTo>
                          <a:pt x="0" y="0"/>
                        </a:moveTo>
                        <a:cubicBezTo>
                          <a:pt x="228868" y="-6974"/>
                          <a:pt x="342876" y="-16694"/>
                          <a:pt x="541306" y="0"/>
                        </a:cubicBezTo>
                        <a:cubicBezTo>
                          <a:pt x="739736" y="16694"/>
                          <a:pt x="1035016" y="23168"/>
                          <a:pt x="1201436" y="0"/>
                        </a:cubicBezTo>
                        <a:cubicBezTo>
                          <a:pt x="1367856" y="-23168"/>
                          <a:pt x="1716940" y="-9588"/>
                          <a:pt x="1861566" y="0"/>
                        </a:cubicBezTo>
                        <a:cubicBezTo>
                          <a:pt x="2006192" y="9588"/>
                          <a:pt x="2207763" y="21981"/>
                          <a:pt x="2343461" y="0"/>
                        </a:cubicBezTo>
                        <a:cubicBezTo>
                          <a:pt x="2479159" y="-21981"/>
                          <a:pt x="2750648" y="13416"/>
                          <a:pt x="3003590" y="0"/>
                        </a:cubicBezTo>
                        <a:cubicBezTo>
                          <a:pt x="3256532" y="-13416"/>
                          <a:pt x="3337228" y="-18415"/>
                          <a:pt x="3544897" y="0"/>
                        </a:cubicBezTo>
                        <a:cubicBezTo>
                          <a:pt x="3752566" y="18415"/>
                          <a:pt x="3916496" y="3128"/>
                          <a:pt x="4086203" y="0"/>
                        </a:cubicBezTo>
                        <a:cubicBezTo>
                          <a:pt x="4255910" y="-3128"/>
                          <a:pt x="4621462" y="26283"/>
                          <a:pt x="4805745" y="0"/>
                        </a:cubicBezTo>
                        <a:cubicBezTo>
                          <a:pt x="4990028" y="-26283"/>
                          <a:pt x="5189992" y="-9856"/>
                          <a:pt x="5287640" y="0"/>
                        </a:cubicBezTo>
                        <a:cubicBezTo>
                          <a:pt x="5385289" y="9856"/>
                          <a:pt x="5798122" y="-6700"/>
                          <a:pt x="5941168" y="0"/>
                        </a:cubicBezTo>
                        <a:cubicBezTo>
                          <a:pt x="5945337" y="46630"/>
                          <a:pt x="5943066" y="79462"/>
                          <a:pt x="5941168" y="102140"/>
                        </a:cubicBezTo>
                        <a:cubicBezTo>
                          <a:pt x="5755018" y="95286"/>
                          <a:pt x="5630777" y="103542"/>
                          <a:pt x="5459273" y="102140"/>
                        </a:cubicBezTo>
                        <a:cubicBezTo>
                          <a:pt x="5287769" y="100738"/>
                          <a:pt x="5037230" y="93113"/>
                          <a:pt x="4917967" y="102140"/>
                        </a:cubicBezTo>
                        <a:cubicBezTo>
                          <a:pt x="4798704" y="111167"/>
                          <a:pt x="4439745" y="132052"/>
                          <a:pt x="4139014" y="102140"/>
                        </a:cubicBezTo>
                        <a:cubicBezTo>
                          <a:pt x="3838283" y="72228"/>
                          <a:pt x="3848038" y="92507"/>
                          <a:pt x="3597707" y="102140"/>
                        </a:cubicBezTo>
                        <a:cubicBezTo>
                          <a:pt x="3347376" y="111773"/>
                          <a:pt x="3165976" y="111400"/>
                          <a:pt x="2937578" y="102140"/>
                        </a:cubicBezTo>
                        <a:cubicBezTo>
                          <a:pt x="2709180" y="92880"/>
                          <a:pt x="2375847" y="122129"/>
                          <a:pt x="2158624" y="102140"/>
                        </a:cubicBezTo>
                        <a:cubicBezTo>
                          <a:pt x="1941401" y="82151"/>
                          <a:pt x="1592096" y="68272"/>
                          <a:pt x="1439083" y="102140"/>
                        </a:cubicBezTo>
                        <a:cubicBezTo>
                          <a:pt x="1286070" y="136008"/>
                          <a:pt x="1084033" y="111449"/>
                          <a:pt x="838365" y="102140"/>
                        </a:cubicBezTo>
                        <a:cubicBezTo>
                          <a:pt x="592697" y="92831"/>
                          <a:pt x="278192" y="69898"/>
                          <a:pt x="0" y="102140"/>
                        </a:cubicBezTo>
                        <a:cubicBezTo>
                          <a:pt x="-2185" y="66540"/>
                          <a:pt x="-2413" y="22193"/>
                          <a:pt x="0" y="0"/>
                        </a:cubicBezTo>
                        <a:close/>
                      </a:path>
                      <a:path w="5941168" h="102140" stroke="0" extrusionOk="0">
                        <a:moveTo>
                          <a:pt x="0" y="0"/>
                        </a:moveTo>
                        <a:cubicBezTo>
                          <a:pt x="151438" y="-14394"/>
                          <a:pt x="412410" y="-28191"/>
                          <a:pt x="600718" y="0"/>
                        </a:cubicBezTo>
                        <a:cubicBezTo>
                          <a:pt x="789026" y="28191"/>
                          <a:pt x="894825" y="15438"/>
                          <a:pt x="1142025" y="0"/>
                        </a:cubicBezTo>
                        <a:cubicBezTo>
                          <a:pt x="1389225" y="-15438"/>
                          <a:pt x="1536556" y="22022"/>
                          <a:pt x="1683331" y="0"/>
                        </a:cubicBezTo>
                        <a:cubicBezTo>
                          <a:pt x="1830106" y="-22022"/>
                          <a:pt x="1976350" y="-23696"/>
                          <a:pt x="2165226" y="0"/>
                        </a:cubicBezTo>
                        <a:cubicBezTo>
                          <a:pt x="2354102" y="23696"/>
                          <a:pt x="2424404" y="-8619"/>
                          <a:pt x="2647120" y="0"/>
                        </a:cubicBezTo>
                        <a:cubicBezTo>
                          <a:pt x="2869836" y="8619"/>
                          <a:pt x="3013187" y="-3818"/>
                          <a:pt x="3129015" y="0"/>
                        </a:cubicBezTo>
                        <a:cubicBezTo>
                          <a:pt x="3244844" y="3818"/>
                          <a:pt x="3609525" y="-14305"/>
                          <a:pt x="3848557" y="0"/>
                        </a:cubicBezTo>
                        <a:cubicBezTo>
                          <a:pt x="4087589" y="14305"/>
                          <a:pt x="4227984" y="3406"/>
                          <a:pt x="4330451" y="0"/>
                        </a:cubicBezTo>
                        <a:cubicBezTo>
                          <a:pt x="4432918" y="-3406"/>
                          <a:pt x="4667963" y="-714"/>
                          <a:pt x="4871758" y="0"/>
                        </a:cubicBezTo>
                        <a:cubicBezTo>
                          <a:pt x="5075553" y="714"/>
                          <a:pt x="5485490" y="-27442"/>
                          <a:pt x="5941168" y="0"/>
                        </a:cubicBezTo>
                        <a:cubicBezTo>
                          <a:pt x="5942648" y="49101"/>
                          <a:pt x="5937947" y="72645"/>
                          <a:pt x="5941168" y="102140"/>
                        </a:cubicBezTo>
                        <a:cubicBezTo>
                          <a:pt x="5725204" y="107522"/>
                          <a:pt x="5592468" y="108516"/>
                          <a:pt x="5399862" y="102140"/>
                        </a:cubicBezTo>
                        <a:cubicBezTo>
                          <a:pt x="5207256" y="95764"/>
                          <a:pt x="5122964" y="84880"/>
                          <a:pt x="4858555" y="102140"/>
                        </a:cubicBezTo>
                        <a:cubicBezTo>
                          <a:pt x="4594146" y="119400"/>
                          <a:pt x="4292411" y="132372"/>
                          <a:pt x="4139014" y="102140"/>
                        </a:cubicBezTo>
                        <a:cubicBezTo>
                          <a:pt x="3985617" y="71908"/>
                          <a:pt x="3686075" y="72689"/>
                          <a:pt x="3419472" y="102140"/>
                        </a:cubicBezTo>
                        <a:cubicBezTo>
                          <a:pt x="3152869" y="131591"/>
                          <a:pt x="3034356" y="101187"/>
                          <a:pt x="2818754" y="102140"/>
                        </a:cubicBezTo>
                        <a:cubicBezTo>
                          <a:pt x="2603152" y="103093"/>
                          <a:pt x="2230611" y="96587"/>
                          <a:pt x="2039801" y="102140"/>
                        </a:cubicBezTo>
                        <a:cubicBezTo>
                          <a:pt x="1848991" y="107693"/>
                          <a:pt x="1721574" y="121765"/>
                          <a:pt x="1498495" y="102140"/>
                        </a:cubicBezTo>
                        <a:cubicBezTo>
                          <a:pt x="1275416" y="82515"/>
                          <a:pt x="1169348" y="75643"/>
                          <a:pt x="897776" y="102140"/>
                        </a:cubicBezTo>
                        <a:cubicBezTo>
                          <a:pt x="626204" y="128637"/>
                          <a:pt x="273485" y="120154"/>
                          <a:pt x="0" y="102140"/>
                        </a:cubicBezTo>
                        <a:cubicBezTo>
                          <a:pt x="-373" y="62806"/>
                          <a:pt x="3781" y="247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dist="38100" dir="2700000">
              <a:srgbClr val="000000">
                <a:alpha val="40000"/>
              </a:srgbClr>
            </a:outerShdw>
            <a:reflection stA="4000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">
            <a:extLst>
              <a:ext uri="{FF2B5EF4-FFF2-40B4-BE49-F238E27FC236}">
                <a16:creationId xmlns:a16="http://schemas.microsoft.com/office/drawing/2014/main" id="{9B182642-FB1F-E309-CA5C-AE29980C5306}"/>
              </a:ext>
            </a:extLst>
          </p:cNvPr>
          <p:cNvSpPr txBox="1"/>
          <p:nvPr/>
        </p:nvSpPr>
        <p:spPr>
          <a:xfrm>
            <a:off x="1623921" y="535067"/>
            <a:ext cx="7319301" cy="19944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000" dirty="0">
                <a:latin typeface="Impact"/>
                <a:ea typeface="+mn-lt"/>
                <a:cs typeface="+mn-lt"/>
              </a:rPr>
              <a:t>Exemplos de Formulários Completos</a:t>
            </a:r>
            <a:endParaRPr lang="pt-BR" dirty="0"/>
          </a:p>
          <a:p>
            <a:endParaRPr lang="pt-BR" sz="4000" dirty="0">
              <a:latin typeface="Impact"/>
            </a:endParaRPr>
          </a:p>
        </p:txBody>
      </p:sp>
      <p:sp>
        <p:nvSpPr>
          <p:cNvPr id="5" name="subtítulo">
            <a:extLst>
              <a:ext uri="{FF2B5EF4-FFF2-40B4-BE49-F238E27FC236}">
                <a16:creationId xmlns:a16="http://schemas.microsoft.com/office/drawing/2014/main" id="{B3B5B300-52CF-0A66-7D2F-0B8A8BAD22BE}"/>
              </a:ext>
            </a:extLst>
          </p:cNvPr>
          <p:cNvSpPr txBox="1"/>
          <p:nvPr/>
        </p:nvSpPr>
        <p:spPr>
          <a:xfrm>
            <a:off x="1619022" y="2228078"/>
            <a:ext cx="661121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>
                <a:latin typeface="Calibri Light"/>
                <a:ea typeface="Calibri Light"/>
                <a:cs typeface="Calibri Light"/>
              </a:rPr>
              <a:t>Formulário de Contato</a:t>
            </a:r>
            <a:endParaRPr lang="pt-BR" dirty="0"/>
          </a:p>
        </p:txBody>
      </p:sp>
      <p:pic>
        <p:nvPicPr>
          <p:cNvPr id="2" name="Imagem 1" descr="Texto&#10;&#10;Descrição gerada automaticamente">
            <a:extLst>
              <a:ext uri="{FF2B5EF4-FFF2-40B4-BE49-F238E27FC236}">
                <a16:creationId xmlns:a16="http://schemas.microsoft.com/office/drawing/2014/main" id="{1DAFC87C-D070-AAAA-50E1-2D0F74B4C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49" y="2812491"/>
            <a:ext cx="7871503" cy="8915564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E043BF7-56EC-F075-EEB4-1CAE0C3AB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34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CBF54E8-CF7F-0414-4707-44216354D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Iniciando com HTML: Dominando os Fundamentos da Linguagem da Web</a:t>
            </a:r>
          </a:p>
        </p:txBody>
      </p:sp>
    </p:spTree>
    <p:extLst>
      <p:ext uri="{BB962C8B-B14F-4D97-AF65-F5344CB8AC3E}">
        <p14:creationId xmlns:p14="http://schemas.microsoft.com/office/powerpoint/2010/main" val="3458867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69F7AA1-3BE5-F78C-19D7-2EB48E850D33}"/>
              </a:ext>
            </a:extLst>
          </p:cNvPr>
          <p:cNvSpPr/>
          <p:nvPr/>
        </p:nvSpPr>
        <p:spPr>
          <a:xfrm>
            <a:off x="669818" y="-7295"/>
            <a:ext cx="102141" cy="1106518"/>
          </a:xfrm>
          <a:prstGeom prst="rect">
            <a:avLst/>
          </a:prstGeom>
          <a:solidFill>
            <a:schemeClr val="accent2"/>
          </a:solidFill>
          <a:ln w="6350">
            <a:noFill/>
            <a:prstDash val="sysDot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5941168"/>
                      <a:gd name="connsiteY0" fmla="*/ 0 h 102140"/>
                      <a:gd name="connsiteX1" fmla="*/ 541306 w 5941168"/>
                      <a:gd name="connsiteY1" fmla="*/ 0 h 102140"/>
                      <a:gd name="connsiteX2" fmla="*/ 1201436 w 5941168"/>
                      <a:gd name="connsiteY2" fmla="*/ 0 h 102140"/>
                      <a:gd name="connsiteX3" fmla="*/ 1861566 w 5941168"/>
                      <a:gd name="connsiteY3" fmla="*/ 0 h 102140"/>
                      <a:gd name="connsiteX4" fmla="*/ 2343461 w 5941168"/>
                      <a:gd name="connsiteY4" fmla="*/ 0 h 102140"/>
                      <a:gd name="connsiteX5" fmla="*/ 3003590 w 5941168"/>
                      <a:gd name="connsiteY5" fmla="*/ 0 h 102140"/>
                      <a:gd name="connsiteX6" fmla="*/ 3544897 w 5941168"/>
                      <a:gd name="connsiteY6" fmla="*/ 0 h 102140"/>
                      <a:gd name="connsiteX7" fmla="*/ 4086203 w 5941168"/>
                      <a:gd name="connsiteY7" fmla="*/ 0 h 102140"/>
                      <a:gd name="connsiteX8" fmla="*/ 4805745 w 5941168"/>
                      <a:gd name="connsiteY8" fmla="*/ 0 h 102140"/>
                      <a:gd name="connsiteX9" fmla="*/ 5287640 w 5941168"/>
                      <a:gd name="connsiteY9" fmla="*/ 0 h 102140"/>
                      <a:gd name="connsiteX10" fmla="*/ 5941168 w 5941168"/>
                      <a:gd name="connsiteY10" fmla="*/ 0 h 102140"/>
                      <a:gd name="connsiteX11" fmla="*/ 5941168 w 5941168"/>
                      <a:gd name="connsiteY11" fmla="*/ 102140 h 102140"/>
                      <a:gd name="connsiteX12" fmla="*/ 5459273 w 5941168"/>
                      <a:gd name="connsiteY12" fmla="*/ 102140 h 102140"/>
                      <a:gd name="connsiteX13" fmla="*/ 4917967 w 5941168"/>
                      <a:gd name="connsiteY13" fmla="*/ 102140 h 102140"/>
                      <a:gd name="connsiteX14" fmla="*/ 4139014 w 5941168"/>
                      <a:gd name="connsiteY14" fmla="*/ 102140 h 102140"/>
                      <a:gd name="connsiteX15" fmla="*/ 3597707 w 5941168"/>
                      <a:gd name="connsiteY15" fmla="*/ 102140 h 102140"/>
                      <a:gd name="connsiteX16" fmla="*/ 2937578 w 5941168"/>
                      <a:gd name="connsiteY16" fmla="*/ 102140 h 102140"/>
                      <a:gd name="connsiteX17" fmla="*/ 2158624 w 5941168"/>
                      <a:gd name="connsiteY17" fmla="*/ 102140 h 102140"/>
                      <a:gd name="connsiteX18" fmla="*/ 1439083 w 5941168"/>
                      <a:gd name="connsiteY18" fmla="*/ 102140 h 102140"/>
                      <a:gd name="connsiteX19" fmla="*/ 838365 w 5941168"/>
                      <a:gd name="connsiteY19" fmla="*/ 102140 h 102140"/>
                      <a:gd name="connsiteX20" fmla="*/ 0 w 5941168"/>
                      <a:gd name="connsiteY20" fmla="*/ 102140 h 102140"/>
                      <a:gd name="connsiteX21" fmla="*/ 0 w 5941168"/>
                      <a:gd name="connsiteY21" fmla="*/ 0 h 102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941168" h="102140" fill="none" extrusionOk="0">
                        <a:moveTo>
                          <a:pt x="0" y="0"/>
                        </a:moveTo>
                        <a:cubicBezTo>
                          <a:pt x="228868" y="-6974"/>
                          <a:pt x="342876" y="-16694"/>
                          <a:pt x="541306" y="0"/>
                        </a:cubicBezTo>
                        <a:cubicBezTo>
                          <a:pt x="739736" y="16694"/>
                          <a:pt x="1035016" y="23168"/>
                          <a:pt x="1201436" y="0"/>
                        </a:cubicBezTo>
                        <a:cubicBezTo>
                          <a:pt x="1367856" y="-23168"/>
                          <a:pt x="1716940" y="-9588"/>
                          <a:pt x="1861566" y="0"/>
                        </a:cubicBezTo>
                        <a:cubicBezTo>
                          <a:pt x="2006192" y="9588"/>
                          <a:pt x="2207763" y="21981"/>
                          <a:pt x="2343461" y="0"/>
                        </a:cubicBezTo>
                        <a:cubicBezTo>
                          <a:pt x="2479159" y="-21981"/>
                          <a:pt x="2750648" y="13416"/>
                          <a:pt x="3003590" y="0"/>
                        </a:cubicBezTo>
                        <a:cubicBezTo>
                          <a:pt x="3256532" y="-13416"/>
                          <a:pt x="3337228" y="-18415"/>
                          <a:pt x="3544897" y="0"/>
                        </a:cubicBezTo>
                        <a:cubicBezTo>
                          <a:pt x="3752566" y="18415"/>
                          <a:pt x="3916496" y="3128"/>
                          <a:pt x="4086203" y="0"/>
                        </a:cubicBezTo>
                        <a:cubicBezTo>
                          <a:pt x="4255910" y="-3128"/>
                          <a:pt x="4621462" y="26283"/>
                          <a:pt x="4805745" y="0"/>
                        </a:cubicBezTo>
                        <a:cubicBezTo>
                          <a:pt x="4990028" y="-26283"/>
                          <a:pt x="5189992" y="-9856"/>
                          <a:pt x="5287640" y="0"/>
                        </a:cubicBezTo>
                        <a:cubicBezTo>
                          <a:pt x="5385289" y="9856"/>
                          <a:pt x="5798122" y="-6700"/>
                          <a:pt x="5941168" y="0"/>
                        </a:cubicBezTo>
                        <a:cubicBezTo>
                          <a:pt x="5945337" y="46630"/>
                          <a:pt x="5943066" y="79462"/>
                          <a:pt x="5941168" y="102140"/>
                        </a:cubicBezTo>
                        <a:cubicBezTo>
                          <a:pt x="5755018" y="95286"/>
                          <a:pt x="5630777" y="103542"/>
                          <a:pt x="5459273" y="102140"/>
                        </a:cubicBezTo>
                        <a:cubicBezTo>
                          <a:pt x="5287769" y="100738"/>
                          <a:pt x="5037230" y="93113"/>
                          <a:pt x="4917967" y="102140"/>
                        </a:cubicBezTo>
                        <a:cubicBezTo>
                          <a:pt x="4798704" y="111167"/>
                          <a:pt x="4439745" y="132052"/>
                          <a:pt x="4139014" y="102140"/>
                        </a:cubicBezTo>
                        <a:cubicBezTo>
                          <a:pt x="3838283" y="72228"/>
                          <a:pt x="3848038" y="92507"/>
                          <a:pt x="3597707" y="102140"/>
                        </a:cubicBezTo>
                        <a:cubicBezTo>
                          <a:pt x="3347376" y="111773"/>
                          <a:pt x="3165976" y="111400"/>
                          <a:pt x="2937578" y="102140"/>
                        </a:cubicBezTo>
                        <a:cubicBezTo>
                          <a:pt x="2709180" y="92880"/>
                          <a:pt x="2375847" y="122129"/>
                          <a:pt x="2158624" y="102140"/>
                        </a:cubicBezTo>
                        <a:cubicBezTo>
                          <a:pt x="1941401" y="82151"/>
                          <a:pt x="1592096" y="68272"/>
                          <a:pt x="1439083" y="102140"/>
                        </a:cubicBezTo>
                        <a:cubicBezTo>
                          <a:pt x="1286070" y="136008"/>
                          <a:pt x="1084033" y="111449"/>
                          <a:pt x="838365" y="102140"/>
                        </a:cubicBezTo>
                        <a:cubicBezTo>
                          <a:pt x="592697" y="92831"/>
                          <a:pt x="278192" y="69898"/>
                          <a:pt x="0" y="102140"/>
                        </a:cubicBezTo>
                        <a:cubicBezTo>
                          <a:pt x="-2185" y="66540"/>
                          <a:pt x="-2413" y="22193"/>
                          <a:pt x="0" y="0"/>
                        </a:cubicBezTo>
                        <a:close/>
                      </a:path>
                      <a:path w="5941168" h="102140" stroke="0" extrusionOk="0">
                        <a:moveTo>
                          <a:pt x="0" y="0"/>
                        </a:moveTo>
                        <a:cubicBezTo>
                          <a:pt x="151438" y="-14394"/>
                          <a:pt x="412410" y="-28191"/>
                          <a:pt x="600718" y="0"/>
                        </a:cubicBezTo>
                        <a:cubicBezTo>
                          <a:pt x="789026" y="28191"/>
                          <a:pt x="894825" y="15438"/>
                          <a:pt x="1142025" y="0"/>
                        </a:cubicBezTo>
                        <a:cubicBezTo>
                          <a:pt x="1389225" y="-15438"/>
                          <a:pt x="1536556" y="22022"/>
                          <a:pt x="1683331" y="0"/>
                        </a:cubicBezTo>
                        <a:cubicBezTo>
                          <a:pt x="1830106" y="-22022"/>
                          <a:pt x="1976350" y="-23696"/>
                          <a:pt x="2165226" y="0"/>
                        </a:cubicBezTo>
                        <a:cubicBezTo>
                          <a:pt x="2354102" y="23696"/>
                          <a:pt x="2424404" y="-8619"/>
                          <a:pt x="2647120" y="0"/>
                        </a:cubicBezTo>
                        <a:cubicBezTo>
                          <a:pt x="2869836" y="8619"/>
                          <a:pt x="3013187" y="-3818"/>
                          <a:pt x="3129015" y="0"/>
                        </a:cubicBezTo>
                        <a:cubicBezTo>
                          <a:pt x="3244844" y="3818"/>
                          <a:pt x="3609525" y="-14305"/>
                          <a:pt x="3848557" y="0"/>
                        </a:cubicBezTo>
                        <a:cubicBezTo>
                          <a:pt x="4087589" y="14305"/>
                          <a:pt x="4227984" y="3406"/>
                          <a:pt x="4330451" y="0"/>
                        </a:cubicBezTo>
                        <a:cubicBezTo>
                          <a:pt x="4432918" y="-3406"/>
                          <a:pt x="4667963" y="-714"/>
                          <a:pt x="4871758" y="0"/>
                        </a:cubicBezTo>
                        <a:cubicBezTo>
                          <a:pt x="5075553" y="714"/>
                          <a:pt x="5485490" y="-27442"/>
                          <a:pt x="5941168" y="0"/>
                        </a:cubicBezTo>
                        <a:cubicBezTo>
                          <a:pt x="5942648" y="49101"/>
                          <a:pt x="5937947" y="72645"/>
                          <a:pt x="5941168" y="102140"/>
                        </a:cubicBezTo>
                        <a:cubicBezTo>
                          <a:pt x="5725204" y="107522"/>
                          <a:pt x="5592468" y="108516"/>
                          <a:pt x="5399862" y="102140"/>
                        </a:cubicBezTo>
                        <a:cubicBezTo>
                          <a:pt x="5207256" y="95764"/>
                          <a:pt x="5122964" y="84880"/>
                          <a:pt x="4858555" y="102140"/>
                        </a:cubicBezTo>
                        <a:cubicBezTo>
                          <a:pt x="4594146" y="119400"/>
                          <a:pt x="4292411" y="132372"/>
                          <a:pt x="4139014" y="102140"/>
                        </a:cubicBezTo>
                        <a:cubicBezTo>
                          <a:pt x="3985617" y="71908"/>
                          <a:pt x="3686075" y="72689"/>
                          <a:pt x="3419472" y="102140"/>
                        </a:cubicBezTo>
                        <a:cubicBezTo>
                          <a:pt x="3152869" y="131591"/>
                          <a:pt x="3034356" y="101187"/>
                          <a:pt x="2818754" y="102140"/>
                        </a:cubicBezTo>
                        <a:cubicBezTo>
                          <a:pt x="2603152" y="103093"/>
                          <a:pt x="2230611" y="96587"/>
                          <a:pt x="2039801" y="102140"/>
                        </a:cubicBezTo>
                        <a:cubicBezTo>
                          <a:pt x="1848991" y="107693"/>
                          <a:pt x="1721574" y="121765"/>
                          <a:pt x="1498495" y="102140"/>
                        </a:cubicBezTo>
                        <a:cubicBezTo>
                          <a:pt x="1275416" y="82515"/>
                          <a:pt x="1169348" y="75643"/>
                          <a:pt x="897776" y="102140"/>
                        </a:cubicBezTo>
                        <a:cubicBezTo>
                          <a:pt x="626204" y="128637"/>
                          <a:pt x="273485" y="120154"/>
                          <a:pt x="0" y="102140"/>
                        </a:cubicBezTo>
                        <a:cubicBezTo>
                          <a:pt x="-373" y="62806"/>
                          <a:pt x="3781" y="247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dist="38100" dir="2700000">
              <a:srgbClr val="000000">
                <a:alpha val="40000"/>
              </a:srgbClr>
            </a:outerShdw>
            <a:reflection stA="4000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ubtítulo">
            <a:extLst>
              <a:ext uri="{FF2B5EF4-FFF2-40B4-BE49-F238E27FC236}">
                <a16:creationId xmlns:a16="http://schemas.microsoft.com/office/drawing/2014/main" id="{B3B5B300-52CF-0A66-7D2F-0B8A8BAD22BE}"/>
              </a:ext>
            </a:extLst>
          </p:cNvPr>
          <p:cNvSpPr txBox="1"/>
          <p:nvPr/>
        </p:nvSpPr>
        <p:spPr>
          <a:xfrm>
            <a:off x="1489526" y="544631"/>
            <a:ext cx="661121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>
                <a:latin typeface="Calibri Light"/>
                <a:ea typeface="Calibri Light"/>
                <a:cs typeface="Calibri Light"/>
              </a:rPr>
              <a:t>Formulário de Registro</a:t>
            </a:r>
            <a:endParaRPr lang="pt-BR" dirty="0"/>
          </a:p>
        </p:txBody>
      </p:sp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7CCFCCF7-DA50-7A6E-907F-596AB5275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346" y="1426422"/>
            <a:ext cx="7686508" cy="10818229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7FDBDDD-6019-B00E-06E2-E198D9CBA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35</a:t>
            </a:fld>
            <a:endParaRPr lang="pt-BR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28C7BCD7-1760-8D57-B0C6-FF422333D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Iniciando com HTML: Dominando os Fundamentos da Linguagem da Web</a:t>
            </a:r>
          </a:p>
        </p:txBody>
      </p:sp>
    </p:spTree>
    <p:extLst>
      <p:ext uri="{BB962C8B-B14F-4D97-AF65-F5344CB8AC3E}">
        <p14:creationId xmlns:p14="http://schemas.microsoft.com/office/powerpoint/2010/main" val="27945473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69F7AA1-3BE5-F78C-19D7-2EB48E850D33}"/>
              </a:ext>
            </a:extLst>
          </p:cNvPr>
          <p:cNvSpPr/>
          <p:nvPr/>
        </p:nvSpPr>
        <p:spPr>
          <a:xfrm>
            <a:off x="669818" y="-7295"/>
            <a:ext cx="102141" cy="1106518"/>
          </a:xfrm>
          <a:prstGeom prst="rect">
            <a:avLst/>
          </a:prstGeom>
          <a:solidFill>
            <a:schemeClr val="accent2"/>
          </a:solidFill>
          <a:ln w="6350">
            <a:noFill/>
            <a:prstDash val="sysDot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5941168"/>
                      <a:gd name="connsiteY0" fmla="*/ 0 h 102140"/>
                      <a:gd name="connsiteX1" fmla="*/ 541306 w 5941168"/>
                      <a:gd name="connsiteY1" fmla="*/ 0 h 102140"/>
                      <a:gd name="connsiteX2" fmla="*/ 1201436 w 5941168"/>
                      <a:gd name="connsiteY2" fmla="*/ 0 h 102140"/>
                      <a:gd name="connsiteX3" fmla="*/ 1861566 w 5941168"/>
                      <a:gd name="connsiteY3" fmla="*/ 0 h 102140"/>
                      <a:gd name="connsiteX4" fmla="*/ 2343461 w 5941168"/>
                      <a:gd name="connsiteY4" fmla="*/ 0 h 102140"/>
                      <a:gd name="connsiteX5" fmla="*/ 3003590 w 5941168"/>
                      <a:gd name="connsiteY5" fmla="*/ 0 h 102140"/>
                      <a:gd name="connsiteX6" fmla="*/ 3544897 w 5941168"/>
                      <a:gd name="connsiteY6" fmla="*/ 0 h 102140"/>
                      <a:gd name="connsiteX7" fmla="*/ 4086203 w 5941168"/>
                      <a:gd name="connsiteY7" fmla="*/ 0 h 102140"/>
                      <a:gd name="connsiteX8" fmla="*/ 4805745 w 5941168"/>
                      <a:gd name="connsiteY8" fmla="*/ 0 h 102140"/>
                      <a:gd name="connsiteX9" fmla="*/ 5287640 w 5941168"/>
                      <a:gd name="connsiteY9" fmla="*/ 0 h 102140"/>
                      <a:gd name="connsiteX10" fmla="*/ 5941168 w 5941168"/>
                      <a:gd name="connsiteY10" fmla="*/ 0 h 102140"/>
                      <a:gd name="connsiteX11" fmla="*/ 5941168 w 5941168"/>
                      <a:gd name="connsiteY11" fmla="*/ 102140 h 102140"/>
                      <a:gd name="connsiteX12" fmla="*/ 5459273 w 5941168"/>
                      <a:gd name="connsiteY12" fmla="*/ 102140 h 102140"/>
                      <a:gd name="connsiteX13" fmla="*/ 4917967 w 5941168"/>
                      <a:gd name="connsiteY13" fmla="*/ 102140 h 102140"/>
                      <a:gd name="connsiteX14" fmla="*/ 4139014 w 5941168"/>
                      <a:gd name="connsiteY14" fmla="*/ 102140 h 102140"/>
                      <a:gd name="connsiteX15" fmla="*/ 3597707 w 5941168"/>
                      <a:gd name="connsiteY15" fmla="*/ 102140 h 102140"/>
                      <a:gd name="connsiteX16" fmla="*/ 2937578 w 5941168"/>
                      <a:gd name="connsiteY16" fmla="*/ 102140 h 102140"/>
                      <a:gd name="connsiteX17" fmla="*/ 2158624 w 5941168"/>
                      <a:gd name="connsiteY17" fmla="*/ 102140 h 102140"/>
                      <a:gd name="connsiteX18" fmla="*/ 1439083 w 5941168"/>
                      <a:gd name="connsiteY18" fmla="*/ 102140 h 102140"/>
                      <a:gd name="connsiteX19" fmla="*/ 838365 w 5941168"/>
                      <a:gd name="connsiteY19" fmla="*/ 102140 h 102140"/>
                      <a:gd name="connsiteX20" fmla="*/ 0 w 5941168"/>
                      <a:gd name="connsiteY20" fmla="*/ 102140 h 102140"/>
                      <a:gd name="connsiteX21" fmla="*/ 0 w 5941168"/>
                      <a:gd name="connsiteY21" fmla="*/ 0 h 102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941168" h="102140" fill="none" extrusionOk="0">
                        <a:moveTo>
                          <a:pt x="0" y="0"/>
                        </a:moveTo>
                        <a:cubicBezTo>
                          <a:pt x="228868" y="-6974"/>
                          <a:pt x="342876" y="-16694"/>
                          <a:pt x="541306" y="0"/>
                        </a:cubicBezTo>
                        <a:cubicBezTo>
                          <a:pt x="739736" y="16694"/>
                          <a:pt x="1035016" y="23168"/>
                          <a:pt x="1201436" y="0"/>
                        </a:cubicBezTo>
                        <a:cubicBezTo>
                          <a:pt x="1367856" y="-23168"/>
                          <a:pt x="1716940" y="-9588"/>
                          <a:pt x="1861566" y="0"/>
                        </a:cubicBezTo>
                        <a:cubicBezTo>
                          <a:pt x="2006192" y="9588"/>
                          <a:pt x="2207763" y="21981"/>
                          <a:pt x="2343461" y="0"/>
                        </a:cubicBezTo>
                        <a:cubicBezTo>
                          <a:pt x="2479159" y="-21981"/>
                          <a:pt x="2750648" y="13416"/>
                          <a:pt x="3003590" y="0"/>
                        </a:cubicBezTo>
                        <a:cubicBezTo>
                          <a:pt x="3256532" y="-13416"/>
                          <a:pt x="3337228" y="-18415"/>
                          <a:pt x="3544897" y="0"/>
                        </a:cubicBezTo>
                        <a:cubicBezTo>
                          <a:pt x="3752566" y="18415"/>
                          <a:pt x="3916496" y="3128"/>
                          <a:pt x="4086203" y="0"/>
                        </a:cubicBezTo>
                        <a:cubicBezTo>
                          <a:pt x="4255910" y="-3128"/>
                          <a:pt x="4621462" y="26283"/>
                          <a:pt x="4805745" y="0"/>
                        </a:cubicBezTo>
                        <a:cubicBezTo>
                          <a:pt x="4990028" y="-26283"/>
                          <a:pt x="5189992" y="-9856"/>
                          <a:pt x="5287640" y="0"/>
                        </a:cubicBezTo>
                        <a:cubicBezTo>
                          <a:pt x="5385289" y="9856"/>
                          <a:pt x="5798122" y="-6700"/>
                          <a:pt x="5941168" y="0"/>
                        </a:cubicBezTo>
                        <a:cubicBezTo>
                          <a:pt x="5945337" y="46630"/>
                          <a:pt x="5943066" y="79462"/>
                          <a:pt x="5941168" y="102140"/>
                        </a:cubicBezTo>
                        <a:cubicBezTo>
                          <a:pt x="5755018" y="95286"/>
                          <a:pt x="5630777" y="103542"/>
                          <a:pt x="5459273" y="102140"/>
                        </a:cubicBezTo>
                        <a:cubicBezTo>
                          <a:pt x="5287769" y="100738"/>
                          <a:pt x="5037230" y="93113"/>
                          <a:pt x="4917967" y="102140"/>
                        </a:cubicBezTo>
                        <a:cubicBezTo>
                          <a:pt x="4798704" y="111167"/>
                          <a:pt x="4439745" y="132052"/>
                          <a:pt x="4139014" y="102140"/>
                        </a:cubicBezTo>
                        <a:cubicBezTo>
                          <a:pt x="3838283" y="72228"/>
                          <a:pt x="3848038" y="92507"/>
                          <a:pt x="3597707" y="102140"/>
                        </a:cubicBezTo>
                        <a:cubicBezTo>
                          <a:pt x="3347376" y="111773"/>
                          <a:pt x="3165976" y="111400"/>
                          <a:pt x="2937578" y="102140"/>
                        </a:cubicBezTo>
                        <a:cubicBezTo>
                          <a:pt x="2709180" y="92880"/>
                          <a:pt x="2375847" y="122129"/>
                          <a:pt x="2158624" y="102140"/>
                        </a:cubicBezTo>
                        <a:cubicBezTo>
                          <a:pt x="1941401" y="82151"/>
                          <a:pt x="1592096" y="68272"/>
                          <a:pt x="1439083" y="102140"/>
                        </a:cubicBezTo>
                        <a:cubicBezTo>
                          <a:pt x="1286070" y="136008"/>
                          <a:pt x="1084033" y="111449"/>
                          <a:pt x="838365" y="102140"/>
                        </a:cubicBezTo>
                        <a:cubicBezTo>
                          <a:pt x="592697" y="92831"/>
                          <a:pt x="278192" y="69898"/>
                          <a:pt x="0" y="102140"/>
                        </a:cubicBezTo>
                        <a:cubicBezTo>
                          <a:pt x="-2185" y="66540"/>
                          <a:pt x="-2413" y="22193"/>
                          <a:pt x="0" y="0"/>
                        </a:cubicBezTo>
                        <a:close/>
                      </a:path>
                      <a:path w="5941168" h="102140" stroke="0" extrusionOk="0">
                        <a:moveTo>
                          <a:pt x="0" y="0"/>
                        </a:moveTo>
                        <a:cubicBezTo>
                          <a:pt x="151438" y="-14394"/>
                          <a:pt x="412410" y="-28191"/>
                          <a:pt x="600718" y="0"/>
                        </a:cubicBezTo>
                        <a:cubicBezTo>
                          <a:pt x="789026" y="28191"/>
                          <a:pt x="894825" y="15438"/>
                          <a:pt x="1142025" y="0"/>
                        </a:cubicBezTo>
                        <a:cubicBezTo>
                          <a:pt x="1389225" y="-15438"/>
                          <a:pt x="1536556" y="22022"/>
                          <a:pt x="1683331" y="0"/>
                        </a:cubicBezTo>
                        <a:cubicBezTo>
                          <a:pt x="1830106" y="-22022"/>
                          <a:pt x="1976350" y="-23696"/>
                          <a:pt x="2165226" y="0"/>
                        </a:cubicBezTo>
                        <a:cubicBezTo>
                          <a:pt x="2354102" y="23696"/>
                          <a:pt x="2424404" y="-8619"/>
                          <a:pt x="2647120" y="0"/>
                        </a:cubicBezTo>
                        <a:cubicBezTo>
                          <a:pt x="2869836" y="8619"/>
                          <a:pt x="3013187" y="-3818"/>
                          <a:pt x="3129015" y="0"/>
                        </a:cubicBezTo>
                        <a:cubicBezTo>
                          <a:pt x="3244844" y="3818"/>
                          <a:pt x="3609525" y="-14305"/>
                          <a:pt x="3848557" y="0"/>
                        </a:cubicBezTo>
                        <a:cubicBezTo>
                          <a:pt x="4087589" y="14305"/>
                          <a:pt x="4227984" y="3406"/>
                          <a:pt x="4330451" y="0"/>
                        </a:cubicBezTo>
                        <a:cubicBezTo>
                          <a:pt x="4432918" y="-3406"/>
                          <a:pt x="4667963" y="-714"/>
                          <a:pt x="4871758" y="0"/>
                        </a:cubicBezTo>
                        <a:cubicBezTo>
                          <a:pt x="5075553" y="714"/>
                          <a:pt x="5485490" y="-27442"/>
                          <a:pt x="5941168" y="0"/>
                        </a:cubicBezTo>
                        <a:cubicBezTo>
                          <a:pt x="5942648" y="49101"/>
                          <a:pt x="5937947" y="72645"/>
                          <a:pt x="5941168" y="102140"/>
                        </a:cubicBezTo>
                        <a:cubicBezTo>
                          <a:pt x="5725204" y="107522"/>
                          <a:pt x="5592468" y="108516"/>
                          <a:pt x="5399862" y="102140"/>
                        </a:cubicBezTo>
                        <a:cubicBezTo>
                          <a:pt x="5207256" y="95764"/>
                          <a:pt x="5122964" y="84880"/>
                          <a:pt x="4858555" y="102140"/>
                        </a:cubicBezTo>
                        <a:cubicBezTo>
                          <a:pt x="4594146" y="119400"/>
                          <a:pt x="4292411" y="132372"/>
                          <a:pt x="4139014" y="102140"/>
                        </a:cubicBezTo>
                        <a:cubicBezTo>
                          <a:pt x="3985617" y="71908"/>
                          <a:pt x="3686075" y="72689"/>
                          <a:pt x="3419472" y="102140"/>
                        </a:cubicBezTo>
                        <a:cubicBezTo>
                          <a:pt x="3152869" y="131591"/>
                          <a:pt x="3034356" y="101187"/>
                          <a:pt x="2818754" y="102140"/>
                        </a:cubicBezTo>
                        <a:cubicBezTo>
                          <a:pt x="2603152" y="103093"/>
                          <a:pt x="2230611" y="96587"/>
                          <a:pt x="2039801" y="102140"/>
                        </a:cubicBezTo>
                        <a:cubicBezTo>
                          <a:pt x="1848991" y="107693"/>
                          <a:pt x="1721574" y="121765"/>
                          <a:pt x="1498495" y="102140"/>
                        </a:cubicBezTo>
                        <a:cubicBezTo>
                          <a:pt x="1275416" y="82515"/>
                          <a:pt x="1169348" y="75643"/>
                          <a:pt x="897776" y="102140"/>
                        </a:cubicBezTo>
                        <a:cubicBezTo>
                          <a:pt x="626204" y="128637"/>
                          <a:pt x="273485" y="120154"/>
                          <a:pt x="0" y="102140"/>
                        </a:cubicBezTo>
                        <a:cubicBezTo>
                          <a:pt x="-373" y="62806"/>
                          <a:pt x="3781" y="247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dist="38100" dir="2700000">
              <a:srgbClr val="000000">
                <a:alpha val="40000"/>
              </a:srgbClr>
            </a:outerShdw>
            <a:reflection stA="4000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">
            <a:extLst>
              <a:ext uri="{FF2B5EF4-FFF2-40B4-BE49-F238E27FC236}">
                <a16:creationId xmlns:a16="http://schemas.microsoft.com/office/drawing/2014/main" id="{9B182642-FB1F-E309-CA5C-AE29980C5306}"/>
              </a:ext>
            </a:extLst>
          </p:cNvPr>
          <p:cNvSpPr txBox="1"/>
          <p:nvPr/>
        </p:nvSpPr>
        <p:spPr>
          <a:xfrm>
            <a:off x="1623921" y="535067"/>
            <a:ext cx="7319301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000" dirty="0">
                <a:latin typeface="Impact"/>
                <a:ea typeface="+mn-lt"/>
                <a:cs typeface="+mn-lt"/>
              </a:rPr>
              <a:t>Boas Práticas</a:t>
            </a:r>
            <a:endParaRPr lang="pt-BR" dirty="0"/>
          </a:p>
          <a:p>
            <a:endParaRPr lang="pt-BR" sz="4000" dirty="0">
              <a:latin typeface="Impact"/>
            </a:endParaRPr>
          </a:p>
        </p:txBody>
      </p:sp>
      <p:sp>
        <p:nvSpPr>
          <p:cNvPr id="6" name="texto">
            <a:extLst>
              <a:ext uri="{FF2B5EF4-FFF2-40B4-BE49-F238E27FC236}">
                <a16:creationId xmlns:a16="http://schemas.microsoft.com/office/drawing/2014/main" id="{622E802E-DD65-CEE8-623B-EFB25F488E5E}"/>
              </a:ext>
            </a:extLst>
          </p:cNvPr>
          <p:cNvSpPr txBox="1"/>
          <p:nvPr/>
        </p:nvSpPr>
        <p:spPr>
          <a:xfrm>
            <a:off x="1232930" y="1856420"/>
            <a:ext cx="7400918" cy="60016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Calibri"/>
                <a:ea typeface="+mn-lt"/>
                <a:cs typeface="Calibri"/>
              </a:rPr>
              <a:t>Usabilidade: Utilize rótulos claros e descritivos para cada campo.</a:t>
            </a:r>
            <a:endParaRPr lang="pt-BR" dirty="0">
              <a:latin typeface="Calibri"/>
              <a:ea typeface="+mn-lt"/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Calibri"/>
                <a:ea typeface="Calibri"/>
                <a:cs typeface="Calibri"/>
              </a:rPr>
              <a:t>Acessibilidade: Certifique-se de que todos os elementos do formulário são acessíveis para usuários de tecnologias assistivas.</a:t>
            </a:r>
            <a:endParaRPr lang="pt-BR" dirty="0"/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Calibri"/>
                <a:ea typeface="Calibri"/>
                <a:cs typeface="Calibri"/>
              </a:rPr>
              <a:t>Validação: Implemente validação de formulário tanto no lado do cliente quanto no servidor para garantir a integridade dos dados.</a:t>
            </a:r>
            <a:endParaRPr lang="pt-BR" dirty="0"/>
          </a:p>
          <a:p>
            <a:pPr algn="just"/>
            <a:endParaRPr lang="pt-BR" sz="2400" dirty="0">
              <a:latin typeface="Calibri"/>
              <a:ea typeface="Calibri"/>
              <a:cs typeface="Calibri"/>
            </a:endParaRPr>
          </a:p>
          <a:p>
            <a:pPr algn="just"/>
            <a:r>
              <a:rPr lang="pt-BR" sz="2400" dirty="0">
                <a:latin typeface="Calibri"/>
                <a:ea typeface="Calibri"/>
                <a:cs typeface="Calibri"/>
              </a:rPr>
              <a:t> Os formulários são componentes cruciais para a coleta de dados e interação com os usuários. Compreender como estruturar e utilizar os diferentes elementos de formulário permitirá que você crie interfaces funcionais e eficientes em suas páginas web.</a:t>
            </a:r>
            <a:endParaRPr lang="pt-BR" dirty="0">
              <a:ea typeface="Calibri"/>
            </a:endParaRPr>
          </a:p>
          <a:p>
            <a:pPr algn="just"/>
            <a:endParaRPr lang="pt-BR" sz="2400" dirty="0">
              <a:latin typeface="Aptos"/>
              <a:ea typeface="Calibri"/>
              <a:cs typeface="Calibri"/>
            </a:endParaRPr>
          </a:p>
          <a:p>
            <a:pPr algn="just"/>
            <a:endParaRPr lang="pt-BR" sz="2400" dirty="0">
              <a:latin typeface="Calibri"/>
              <a:ea typeface="+mn-lt"/>
              <a:cs typeface="Calibri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F8AC3EE-321A-5DAE-7755-7FBE6C193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36</a:t>
            </a:fld>
            <a:endParaRPr lang="pt-BR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D6F691AC-7705-667E-71BF-D87E92A26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Iniciando com HTML: Dominando os Fundamentos da Linguagem da Web</a:t>
            </a:r>
          </a:p>
        </p:txBody>
      </p:sp>
    </p:spTree>
    <p:extLst>
      <p:ext uri="{BB962C8B-B14F-4D97-AF65-F5344CB8AC3E}">
        <p14:creationId xmlns:p14="http://schemas.microsoft.com/office/powerpoint/2010/main" val="11075668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0E8479E-D072-8D0A-3695-49FE0D49EE58}"/>
              </a:ext>
            </a:extLst>
          </p:cNvPr>
          <p:cNvSpPr/>
          <p:nvPr/>
        </p:nvSpPr>
        <p:spPr>
          <a:xfrm>
            <a:off x="5197" y="-2209"/>
            <a:ext cx="9584175" cy="128015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ítulo">
            <a:extLst>
              <a:ext uri="{FF2B5EF4-FFF2-40B4-BE49-F238E27FC236}">
                <a16:creationId xmlns:a16="http://schemas.microsoft.com/office/drawing/2014/main" id="{47DD3DB2-DC44-DAC9-0CB9-09C5179A3D07}"/>
              </a:ext>
            </a:extLst>
          </p:cNvPr>
          <p:cNvSpPr txBox="1"/>
          <p:nvPr/>
        </p:nvSpPr>
        <p:spPr>
          <a:xfrm>
            <a:off x="693439" y="3118786"/>
            <a:ext cx="8176868" cy="15696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600" dirty="0">
                <a:solidFill>
                  <a:schemeClr val="bg1"/>
                </a:solidFill>
                <a:latin typeface="Impact"/>
                <a:cs typeface="Calibri"/>
              </a:rPr>
              <a:t>CAPÍTULO 06</a:t>
            </a:r>
            <a:endParaRPr lang="pt-BR" sz="9600" dirty="0">
              <a:solidFill>
                <a:schemeClr val="bg1"/>
              </a:solidFill>
            </a:endParaRPr>
          </a:p>
        </p:txBody>
      </p:sp>
      <p:sp>
        <p:nvSpPr>
          <p:cNvPr id="8" name="Título">
            <a:extLst>
              <a:ext uri="{FF2B5EF4-FFF2-40B4-BE49-F238E27FC236}">
                <a16:creationId xmlns:a16="http://schemas.microsoft.com/office/drawing/2014/main" id="{7850EEED-D7F5-348A-2F1F-7EFFEE7B1B78}"/>
              </a:ext>
            </a:extLst>
          </p:cNvPr>
          <p:cNvSpPr txBox="1"/>
          <p:nvPr/>
        </p:nvSpPr>
        <p:spPr>
          <a:xfrm>
            <a:off x="1407733" y="5257733"/>
            <a:ext cx="679797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Impact"/>
                <a:ea typeface="+mn-lt"/>
                <a:cs typeface="+mn-lt"/>
              </a:rPr>
              <a:t>TABELAS</a:t>
            </a:r>
            <a:endParaRPr lang="pt-BR" sz="7200" dirty="0">
              <a:solidFill>
                <a:schemeClr val="bg1"/>
              </a:solidFill>
              <a:latin typeface="Impact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EC18F96C-62BE-B5AF-8D27-14E6D1A02168}"/>
              </a:ext>
            </a:extLst>
          </p:cNvPr>
          <p:cNvSpPr/>
          <p:nvPr/>
        </p:nvSpPr>
        <p:spPr>
          <a:xfrm>
            <a:off x="1095404" y="7689644"/>
            <a:ext cx="7388156" cy="136186"/>
          </a:xfrm>
          <a:prstGeom prst="rect">
            <a:avLst/>
          </a:prstGeom>
          <a:solidFill>
            <a:schemeClr val="accent2"/>
          </a:solidFill>
          <a:ln w="6350">
            <a:noFill/>
            <a:prstDash val="sysDot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5941168"/>
                      <a:gd name="connsiteY0" fmla="*/ 0 h 102140"/>
                      <a:gd name="connsiteX1" fmla="*/ 541306 w 5941168"/>
                      <a:gd name="connsiteY1" fmla="*/ 0 h 102140"/>
                      <a:gd name="connsiteX2" fmla="*/ 1201436 w 5941168"/>
                      <a:gd name="connsiteY2" fmla="*/ 0 h 102140"/>
                      <a:gd name="connsiteX3" fmla="*/ 1861566 w 5941168"/>
                      <a:gd name="connsiteY3" fmla="*/ 0 h 102140"/>
                      <a:gd name="connsiteX4" fmla="*/ 2343461 w 5941168"/>
                      <a:gd name="connsiteY4" fmla="*/ 0 h 102140"/>
                      <a:gd name="connsiteX5" fmla="*/ 3003590 w 5941168"/>
                      <a:gd name="connsiteY5" fmla="*/ 0 h 102140"/>
                      <a:gd name="connsiteX6" fmla="*/ 3544897 w 5941168"/>
                      <a:gd name="connsiteY6" fmla="*/ 0 h 102140"/>
                      <a:gd name="connsiteX7" fmla="*/ 4086203 w 5941168"/>
                      <a:gd name="connsiteY7" fmla="*/ 0 h 102140"/>
                      <a:gd name="connsiteX8" fmla="*/ 4805745 w 5941168"/>
                      <a:gd name="connsiteY8" fmla="*/ 0 h 102140"/>
                      <a:gd name="connsiteX9" fmla="*/ 5287640 w 5941168"/>
                      <a:gd name="connsiteY9" fmla="*/ 0 h 102140"/>
                      <a:gd name="connsiteX10" fmla="*/ 5941168 w 5941168"/>
                      <a:gd name="connsiteY10" fmla="*/ 0 h 102140"/>
                      <a:gd name="connsiteX11" fmla="*/ 5941168 w 5941168"/>
                      <a:gd name="connsiteY11" fmla="*/ 102140 h 102140"/>
                      <a:gd name="connsiteX12" fmla="*/ 5459273 w 5941168"/>
                      <a:gd name="connsiteY12" fmla="*/ 102140 h 102140"/>
                      <a:gd name="connsiteX13" fmla="*/ 4917967 w 5941168"/>
                      <a:gd name="connsiteY13" fmla="*/ 102140 h 102140"/>
                      <a:gd name="connsiteX14" fmla="*/ 4139014 w 5941168"/>
                      <a:gd name="connsiteY14" fmla="*/ 102140 h 102140"/>
                      <a:gd name="connsiteX15" fmla="*/ 3597707 w 5941168"/>
                      <a:gd name="connsiteY15" fmla="*/ 102140 h 102140"/>
                      <a:gd name="connsiteX16" fmla="*/ 2937578 w 5941168"/>
                      <a:gd name="connsiteY16" fmla="*/ 102140 h 102140"/>
                      <a:gd name="connsiteX17" fmla="*/ 2158624 w 5941168"/>
                      <a:gd name="connsiteY17" fmla="*/ 102140 h 102140"/>
                      <a:gd name="connsiteX18" fmla="*/ 1439083 w 5941168"/>
                      <a:gd name="connsiteY18" fmla="*/ 102140 h 102140"/>
                      <a:gd name="connsiteX19" fmla="*/ 838365 w 5941168"/>
                      <a:gd name="connsiteY19" fmla="*/ 102140 h 102140"/>
                      <a:gd name="connsiteX20" fmla="*/ 0 w 5941168"/>
                      <a:gd name="connsiteY20" fmla="*/ 102140 h 102140"/>
                      <a:gd name="connsiteX21" fmla="*/ 0 w 5941168"/>
                      <a:gd name="connsiteY21" fmla="*/ 0 h 102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941168" h="102140" fill="none" extrusionOk="0">
                        <a:moveTo>
                          <a:pt x="0" y="0"/>
                        </a:moveTo>
                        <a:cubicBezTo>
                          <a:pt x="228868" y="-6974"/>
                          <a:pt x="342876" y="-16694"/>
                          <a:pt x="541306" y="0"/>
                        </a:cubicBezTo>
                        <a:cubicBezTo>
                          <a:pt x="739736" y="16694"/>
                          <a:pt x="1035016" y="23168"/>
                          <a:pt x="1201436" y="0"/>
                        </a:cubicBezTo>
                        <a:cubicBezTo>
                          <a:pt x="1367856" y="-23168"/>
                          <a:pt x="1716940" y="-9588"/>
                          <a:pt x="1861566" y="0"/>
                        </a:cubicBezTo>
                        <a:cubicBezTo>
                          <a:pt x="2006192" y="9588"/>
                          <a:pt x="2207763" y="21981"/>
                          <a:pt x="2343461" y="0"/>
                        </a:cubicBezTo>
                        <a:cubicBezTo>
                          <a:pt x="2479159" y="-21981"/>
                          <a:pt x="2750648" y="13416"/>
                          <a:pt x="3003590" y="0"/>
                        </a:cubicBezTo>
                        <a:cubicBezTo>
                          <a:pt x="3256532" y="-13416"/>
                          <a:pt x="3337228" y="-18415"/>
                          <a:pt x="3544897" y="0"/>
                        </a:cubicBezTo>
                        <a:cubicBezTo>
                          <a:pt x="3752566" y="18415"/>
                          <a:pt x="3916496" y="3128"/>
                          <a:pt x="4086203" y="0"/>
                        </a:cubicBezTo>
                        <a:cubicBezTo>
                          <a:pt x="4255910" y="-3128"/>
                          <a:pt x="4621462" y="26283"/>
                          <a:pt x="4805745" y="0"/>
                        </a:cubicBezTo>
                        <a:cubicBezTo>
                          <a:pt x="4990028" y="-26283"/>
                          <a:pt x="5189992" y="-9856"/>
                          <a:pt x="5287640" y="0"/>
                        </a:cubicBezTo>
                        <a:cubicBezTo>
                          <a:pt x="5385289" y="9856"/>
                          <a:pt x="5798122" y="-6700"/>
                          <a:pt x="5941168" y="0"/>
                        </a:cubicBezTo>
                        <a:cubicBezTo>
                          <a:pt x="5945337" y="46630"/>
                          <a:pt x="5943066" y="79462"/>
                          <a:pt x="5941168" y="102140"/>
                        </a:cubicBezTo>
                        <a:cubicBezTo>
                          <a:pt x="5755018" y="95286"/>
                          <a:pt x="5630777" y="103542"/>
                          <a:pt x="5459273" y="102140"/>
                        </a:cubicBezTo>
                        <a:cubicBezTo>
                          <a:pt x="5287769" y="100738"/>
                          <a:pt x="5037230" y="93113"/>
                          <a:pt x="4917967" y="102140"/>
                        </a:cubicBezTo>
                        <a:cubicBezTo>
                          <a:pt x="4798704" y="111167"/>
                          <a:pt x="4439745" y="132052"/>
                          <a:pt x="4139014" y="102140"/>
                        </a:cubicBezTo>
                        <a:cubicBezTo>
                          <a:pt x="3838283" y="72228"/>
                          <a:pt x="3848038" y="92507"/>
                          <a:pt x="3597707" y="102140"/>
                        </a:cubicBezTo>
                        <a:cubicBezTo>
                          <a:pt x="3347376" y="111773"/>
                          <a:pt x="3165976" y="111400"/>
                          <a:pt x="2937578" y="102140"/>
                        </a:cubicBezTo>
                        <a:cubicBezTo>
                          <a:pt x="2709180" y="92880"/>
                          <a:pt x="2375847" y="122129"/>
                          <a:pt x="2158624" y="102140"/>
                        </a:cubicBezTo>
                        <a:cubicBezTo>
                          <a:pt x="1941401" y="82151"/>
                          <a:pt x="1592096" y="68272"/>
                          <a:pt x="1439083" y="102140"/>
                        </a:cubicBezTo>
                        <a:cubicBezTo>
                          <a:pt x="1286070" y="136008"/>
                          <a:pt x="1084033" y="111449"/>
                          <a:pt x="838365" y="102140"/>
                        </a:cubicBezTo>
                        <a:cubicBezTo>
                          <a:pt x="592697" y="92831"/>
                          <a:pt x="278192" y="69898"/>
                          <a:pt x="0" y="102140"/>
                        </a:cubicBezTo>
                        <a:cubicBezTo>
                          <a:pt x="-2185" y="66540"/>
                          <a:pt x="-2413" y="22193"/>
                          <a:pt x="0" y="0"/>
                        </a:cubicBezTo>
                        <a:close/>
                      </a:path>
                      <a:path w="5941168" h="102140" stroke="0" extrusionOk="0">
                        <a:moveTo>
                          <a:pt x="0" y="0"/>
                        </a:moveTo>
                        <a:cubicBezTo>
                          <a:pt x="151438" y="-14394"/>
                          <a:pt x="412410" y="-28191"/>
                          <a:pt x="600718" y="0"/>
                        </a:cubicBezTo>
                        <a:cubicBezTo>
                          <a:pt x="789026" y="28191"/>
                          <a:pt x="894825" y="15438"/>
                          <a:pt x="1142025" y="0"/>
                        </a:cubicBezTo>
                        <a:cubicBezTo>
                          <a:pt x="1389225" y="-15438"/>
                          <a:pt x="1536556" y="22022"/>
                          <a:pt x="1683331" y="0"/>
                        </a:cubicBezTo>
                        <a:cubicBezTo>
                          <a:pt x="1830106" y="-22022"/>
                          <a:pt x="1976350" y="-23696"/>
                          <a:pt x="2165226" y="0"/>
                        </a:cubicBezTo>
                        <a:cubicBezTo>
                          <a:pt x="2354102" y="23696"/>
                          <a:pt x="2424404" y="-8619"/>
                          <a:pt x="2647120" y="0"/>
                        </a:cubicBezTo>
                        <a:cubicBezTo>
                          <a:pt x="2869836" y="8619"/>
                          <a:pt x="3013187" y="-3818"/>
                          <a:pt x="3129015" y="0"/>
                        </a:cubicBezTo>
                        <a:cubicBezTo>
                          <a:pt x="3244844" y="3818"/>
                          <a:pt x="3609525" y="-14305"/>
                          <a:pt x="3848557" y="0"/>
                        </a:cubicBezTo>
                        <a:cubicBezTo>
                          <a:pt x="4087589" y="14305"/>
                          <a:pt x="4227984" y="3406"/>
                          <a:pt x="4330451" y="0"/>
                        </a:cubicBezTo>
                        <a:cubicBezTo>
                          <a:pt x="4432918" y="-3406"/>
                          <a:pt x="4667963" y="-714"/>
                          <a:pt x="4871758" y="0"/>
                        </a:cubicBezTo>
                        <a:cubicBezTo>
                          <a:pt x="5075553" y="714"/>
                          <a:pt x="5485490" y="-27442"/>
                          <a:pt x="5941168" y="0"/>
                        </a:cubicBezTo>
                        <a:cubicBezTo>
                          <a:pt x="5942648" y="49101"/>
                          <a:pt x="5937947" y="72645"/>
                          <a:pt x="5941168" y="102140"/>
                        </a:cubicBezTo>
                        <a:cubicBezTo>
                          <a:pt x="5725204" y="107522"/>
                          <a:pt x="5592468" y="108516"/>
                          <a:pt x="5399862" y="102140"/>
                        </a:cubicBezTo>
                        <a:cubicBezTo>
                          <a:pt x="5207256" y="95764"/>
                          <a:pt x="5122964" y="84880"/>
                          <a:pt x="4858555" y="102140"/>
                        </a:cubicBezTo>
                        <a:cubicBezTo>
                          <a:pt x="4594146" y="119400"/>
                          <a:pt x="4292411" y="132372"/>
                          <a:pt x="4139014" y="102140"/>
                        </a:cubicBezTo>
                        <a:cubicBezTo>
                          <a:pt x="3985617" y="71908"/>
                          <a:pt x="3686075" y="72689"/>
                          <a:pt x="3419472" y="102140"/>
                        </a:cubicBezTo>
                        <a:cubicBezTo>
                          <a:pt x="3152869" y="131591"/>
                          <a:pt x="3034356" y="101187"/>
                          <a:pt x="2818754" y="102140"/>
                        </a:cubicBezTo>
                        <a:cubicBezTo>
                          <a:pt x="2603152" y="103093"/>
                          <a:pt x="2230611" y="96587"/>
                          <a:pt x="2039801" y="102140"/>
                        </a:cubicBezTo>
                        <a:cubicBezTo>
                          <a:pt x="1848991" y="107693"/>
                          <a:pt x="1721574" y="121765"/>
                          <a:pt x="1498495" y="102140"/>
                        </a:cubicBezTo>
                        <a:cubicBezTo>
                          <a:pt x="1275416" y="82515"/>
                          <a:pt x="1169348" y="75643"/>
                          <a:pt x="897776" y="102140"/>
                        </a:cubicBezTo>
                        <a:cubicBezTo>
                          <a:pt x="626204" y="128637"/>
                          <a:pt x="273485" y="120154"/>
                          <a:pt x="0" y="102140"/>
                        </a:cubicBezTo>
                        <a:cubicBezTo>
                          <a:pt x="-373" y="62806"/>
                          <a:pt x="3781" y="247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dist="38100" dir="2700000">
              <a:srgbClr val="000000">
                <a:alpha val="40000"/>
              </a:srgbClr>
            </a:outerShdw>
            <a:reflection stA="4000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exto">
            <a:extLst>
              <a:ext uri="{FF2B5EF4-FFF2-40B4-BE49-F238E27FC236}">
                <a16:creationId xmlns:a16="http://schemas.microsoft.com/office/drawing/2014/main" id="{004AAFB0-8B77-64CC-EFFD-E63449834F58}"/>
              </a:ext>
            </a:extLst>
          </p:cNvPr>
          <p:cNvSpPr txBox="1"/>
          <p:nvPr/>
        </p:nvSpPr>
        <p:spPr>
          <a:xfrm>
            <a:off x="2014369" y="8584602"/>
            <a:ext cx="543529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alibri"/>
                <a:ea typeface="+mn-lt"/>
                <a:cs typeface="Calibri"/>
              </a:rPr>
              <a:t>Tabelas são uma ferramenta poderosa para organizar e apresentar dados de maneira clara e estruturada. Em HTML, as tabelas permitem exibir informações em linhas e colunas, facilitando a leitura e a comparação de dados.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7D61B41-4A84-13EE-234A-A6989AE11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37</a:t>
            </a:fld>
            <a:endParaRPr lang="pt-BR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80F775B2-9516-24BF-E504-B659CB12C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Iniciando com HTML: Dominando os Fundamentos da Linguagem da Web</a:t>
            </a:r>
          </a:p>
        </p:txBody>
      </p:sp>
    </p:spTree>
    <p:extLst>
      <p:ext uri="{BB962C8B-B14F-4D97-AF65-F5344CB8AC3E}">
        <p14:creationId xmlns:p14="http://schemas.microsoft.com/office/powerpoint/2010/main" val="5420289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69F7AA1-3BE5-F78C-19D7-2EB48E850D33}"/>
              </a:ext>
            </a:extLst>
          </p:cNvPr>
          <p:cNvSpPr/>
          <p:nvPr/>
        </p:nvSpPr>
        <p:spPr>
          <a:xfrm>
            <a:off x="669818" y="-7295"/>
            <a:ext cx="102141" cy="1106518"/>
          </a:xfrm>
          <a:prstGeom prst="rect">
            <a:avLst/>
          </a:prstGeom>
          <a:solidFill>
            <a:schemeClr val="accent2"/>
          </a:solidFill>
          <a:ln w="6350">
            <a:noFill/>
            <a:prstDash val="sysDot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5941168"/>
                      <a:gd name="connsiteY0" fmla="*/ 0 h 102140"/>
                      <a:gd name="connsiteX1" fmla="*/ 541306 w 5941168"/>
                      <a:gd name="connsiteY1" fmla="*/ 0 h 102140"/>
                      <a:gd name="connsiteX2" fmla="*/ 1201436 w 5941168"/>
                      <a:gd name="connsiteY2" fmla="*/ 0 h 102140"/>
                      <a:gd name="connsiteX3" fmla="*/ 1861566 w 5941168"/>
                      <a:gd name="connsiteY3" fmla="*/ 0 h 102140"/>
                      <a:gd name="connsiteX4" fmla="*/ 2343461 w 5941168"/>
                      <a:gd name="connsiteY4" fmla="*/ 0 h 102140"/>
                      <a:gd name="connsiteX5" fmla="*/ 3003590 w 5941168"/>
                      <a:gd name="connsiteY5" fmla="*/ 0 h 102140"/>
                      <a:gd name="connsiteX6" fmla="*/ 3544897 w 5941168"/>
                      <a:gd name="connsiteY6" fmla="*/ 0 h 102140"/>
                      <a:gd name="connsiteX7" fmla="*/ 4086203 w 5941168"/>
                      <a:gd name="connsiteY7" fmla="*/ 0 h 102140"/>
                      <a:gd name="connsiteX8" fmla="*/ 4805745 w 5941168"/>
                      <a:gd name="connsiteY8" fmla="*/ 0 h 102140"/>
                      <a:gd name="connsiteX9" fmla="*/ 5287640 w 5941168"/>
                      <a:gd name="connsiteY9" fmla="*/ 0 h 102140"/>
                      <a:gd name="connsiteX10" fmla="*/ 5941168 w 5941168"/>
                      <a:gd name="connsiteY10" fmla="*/ 0 h 102140"/>
                      <a:gd name="connsiteX11" fmla="*/ 5941168 w 5941168"/>
                      <a:gd name="connsiteY11" fmla="*/ 102140 h 102140"/>
                      <a:gd name="connsiteX12" fmla="*/ 5459273 w 5941168"/>
                      <a:gd name="connsiteY12" fmla="*/ 102140 h 102140"/>
                      <a:gd name="connsiteX13" fmla="*/ 4917967 w 5941168"/>
                      <a:gd name="connsiteY13" fmla="*/ 102140 h 102140"/>
                      <a:gd name="connsiteX14" fmla="*/ 4139014 w 5941168"/>
                      <a:gd name="connsiteY14" fmla="*/ 102140 h 102140"/>
                      <a:gd name="connsiteX15" fmla="*/ 3597707 w 5941168"/>
                      <a:gd name="connsiteY15" fmla="*/ 102140 h 102140"/>
                      <a:gd name="connsiteX16" fmla="*/ 2937578 w 5941168"/>
                      <a:gd name="connsiteY16" fmla="*/ 102140 h 102140"/>
                      <a:gd name="connsiteX17" fmla="*/ 2158624 w 5941168"/>
                      <a:gd name="connsiteY17" fmla="*/ 102140 h 102140"/>
                      <a:gd name="connsiteX18" fmla="*/ 1439083 w 5941168"/>
                      <a:gd name="connsiteY18" fmla="*/ 102140 h 102140"/>
                      <a:gd name="connsiteX19" fmla="*/ 838365 w 5941168"/>
                      <a:gd name="connsiteY19" fmla="*/ 102140 h 102140"/>
                      <a:gd name="connsiteX20" fmla="*/ 0 w 5941168"/>
                      <a:gd name="connsiteY20" fmla="*/ 102140 h 102140"/>
                      <a:gd name="connsiteX21" fmla="*/ 0 w 5941168"/>
                      <a:gd name="connsiteY21" fmla="*/ 0 h 102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941168" h="102140" fill="none" extrusionOk="0">
                        <a:moveTo>
                          <a:pt x="0" y="0"/>
                        </a:moveTo>
                        <a:cubicBezTo>
                          <a:pt x="228868" y="-6974"/>
                          <a:pt x="342876" y="-16694"/>
                          <a:pt x="541306" y="0"/>
                        </a:cubicBezTo>
                        <a:cubicBezTo>
                          <a:pt x="739736" y="16694"/>
                          <a:pt x="1035016" y="23168"/>
                          <a:pt x="1201436" y="0"/>
                        </a:cubicBezTo>
                        <a:cubicBezTo>
                          <a:pt x="1367856" y="-23168"/>
                          <a:pt x="1716940" y="-9588"/>
                          <a:pt x="1861566" y="0"/>
                        </a:cubicBezTo>
                        <a:cubicBezTo>
                          <a:pt x="2006192" y="9588"/>
                          <a:pt x="2207763" y="21981"/>
                          <a:pt x="2343461" y="0"/>
                        </a:cubicBezTo>
                        <a:cubicBezTo>
                          <a:pt x="2479159" y="-21981"/>
                          <a:pt x="2750648" y="13416"/>
                          <a:pt x="3003590" y="0"/>
                        </a:cubicBezTo>
                        <a:cubicBezTo>
                          <a:pt x="3256532" y="-13416"/>
                          <a:pt x="3337228" y="-18415"/>
                          <a:pt x="3544897" y="0"/>
                        </a:cubicBezTo>
                        <a:cubicBezTo>
                          <a:pt x="3752566" y="18415"/>
                          <a:pt x="3916496" y="3128"/>
                          <a:pt x="4086203" y="0"/>
                        </a:cubicBezTo>
                        <a:cubicBezTo>
                          <a:pt x="4255910" y="-3128"/>
                          <a:pt x="4621462" y="26283"/>
                          <a:pt x="4805745" y="0"/>
                        </a:cubicBezTo>
                        <a:cubicBezTo>
                          <a:pt x="4990028" y="-26283"/>
                          <a:pt x="5189992" y="-9856"/>
                          <a:pt x="5287640" y="0"/>
                        </a:cubicBezTo>
                        <a:cubicBezTo>
                          <a:pt x="5385289" y="9856"/>
                          <a:pt x="5798122" y="-6700"/>
                          <a:pt x="5941168" y="0"/>
                        </a:cubicBezTo>
                        <a:cubicBezTo>
                          <a:pt x="5945337" y="46630"/>
                          <a:pt x="5943066" y="79462"/>
                          <a:pt x="5941168" y="102140"/>
                        </a:cubicBezTo>
                        <a:cubicBezTo>
                          <a:pt x="5755018" y="95286"/>
                          <a:pt x="5630777" y="103542"/>
                          <a:pt x="5459273" y="102140"/>
                        </a:cubicBezTo>
                        <a:cubicBezTo>
                          <a:pt x="5287769" y="100738"/>
                          <a:pt x="5037230" y="93113"/>
                          <a:pt x="4917967" y="102140"/>
                        </a:cubicBezTo>
                        <a:cubicBezTo>
                          <a:pt x="4798704" y="111167"/>
                          <a:pt x="4439745" y="132052"/>
                          <a:pt x="4139014" y="102140"/>
                        </a:cubicBezTo>
                        <a:cubicBezTo>
                          <a:pt x="3838283" y="72228"/>
                          <a:pt x="3848038" y="92507"/>
                          <a:pt x="3597707" y="102140"/>
                        </a:cubicBezTo>
                        <a:cubicBezTo>
                          <a:pt x="3347376" y="111773"/>
                          <a:pt x="3165976" y="111400"/>
                          <a:pt x="2937578" y="102140"/>
                        </a:cubicBezTo>
                        <a:cubicBezTo>
                          <a:pt x="2709180" y="92880"/>
                          <a:pt x="2375847" y="122129"/>
                          <a:pt x="2158624" y="102140"/>
                        </a:cubicBezTo>
                        <a:cubicBezTo>
                          <a:pt x="1941401" y="82151"/>
                          <a:pt x="1592096" y="68272"/>
                          <a:pt x="1439083" y="102140"/>
                        </a:cubicBezTo>
                        <a:cubicBezTo>
                          <a:pt x="1286070" y="136008"/>
                          <a:pt x="1084033" y="111449"/>
                          <a:pt x="838365" y="102140"/>
                        </a:cubicBezTo>
                        <a:cubicBezTo>
                          <a:pt x="592697" y="92831"/>
                          <a:pt x="278192" y="69898"/>
                          <a:pt x="0" y="102140"/>
                        </a:cubicBezTo>
                        <a:cubicBezTo>
                          <a:pt x="-2185" y="66540"/>
                          <a:pt x="-2413" y="22193"/>
                          <a:pt x="0" y="0"/>
                        </a:cubicBezTo>
                        <a:close/>
                      </a:path>
                      <a:path w="5941168" h="102140" stroke="0" extrusionOk="0">
                        <a:moveTo>
                          <a:pt x="0" y="0"/>
                        </a:moveTo>
                        <a:cubicBezTo>
                          <a:pt x="151438" y="-14394"/>
                          <a:pt x="412410" y="-28191"/>
                          <a:pt x="600718" y="0"/>
                        </a:cubicBezTo>
                        <a:cubicBezTo>
                          <a:pt x="789026" y="28191"/>
                          <a:pt x="894825" y="15438"/>
                          <a:pt x="1142025" y="0"/>
                        </a:cubicBezTo>
                        <a:cubicBezTo>
                          <a:pt x="1389225" y="-15438"/>
                          <a:pt x="1536556" y="22022"/>
                          <a:pt x="1683331" y="0"/>
                        </a:cubicBezTo>
                        <a:cubicBezTo>
                          <a:pt x="1830106" y="-22022"/>
                          <a:pt x="1976350" y="-23696"/>
                          <a:pt x="2165226" y="0"/>
                        </a:cubicBezTo>
                        <a:cubicBezTo>
                          <a:pt x="2354102" y="23696"/>
                          <a:pt x="2424404" y="-8619"/>
                          <a:pt x="2647120" y="0"/>
                        </a:cubicBezTo>
                        <a:cubicBezTo>
                          <a:pt x="2869836" y="8619"/>
                          <a:pt x="3013187" y="-3818"/>
                          <a:pt x="3129015" y="0"/>
                        </a:cubicBezTo>
                        <a:cubicBezTo>
                          <a:pt x="3244844" y="3818"/>
                          <a:pt x="3609525" y="-14305"/>
                          <a:pt x="3848557" y="0"/>
                        </a:cubicBezTo>
                        <a:cubicBezTo>
                          <a:pt x="4087589" y="14305"/>
                          <a:pt x="4227984" y="3406"/>
                          <a:pt x="4330451" y="0"/>
                        </a:cubicBezTo>
                        <a:cubicBezTo>
                          <a:pt x="4432918" y="-3406"/>
                          <a:pt x="4667963" y="-714"/>
                          <a:pt x="4871758" y="0"/>
                        </a:cubicBezTo>
                        <a:cubicBezTo>
                          <a:pt x="5075553" y="714"/>
                          <a:pt x="5485490" y="-27442"/>
                          <a:pt x="5941168" y="0"/>
                        </a:cubicBezTo>
                        <a:cubicBezTo>
                          <a:pt x="5942648" y="49101"/>
                          <a:pt x="5937947" y="72645"/>
                          <a:pt x="5941168" y="102140"/>
                        </a:cubicBezTo>
                        <a:cubicBezTo>
                          <a:pt x="5725204" y="107522"/>
                          <a:pt x="5592468" y="108516"/>
                          <a:pt x="5399862" y="102140"/>
                        </a:cubicBezTo>
                        <a:cubicBezTo>
                          <a:pt x="5207256" y="95764"/>
                          <a:pt x="5122964" y="84880"/>
                          <a:pt x="4858555" y="102140"/>
                        </a:cubicBezTo>
                        <a:cubicBezTo>
                          <a:pt x="4594146" y="119400"/>
                          <a:pt x="4292411" y="132372"/>
                          <a:pt x="4139014" y="102140"/>
                        </a:cubicBezTo>
                        <a:cubicBezTo>
                          <a:pt x="3985617" y="71908"/>
                          <a:pt x="3686075" y="72689"/>
                          <a:pt x="3419472" y="102140"/>
                        </a:cubicBezTo>
                        <a:cubicBezTo>
                          <a:pt x="3152869" y="131591"/>
                          <a:pt x="3034356" y="101187"/>
                          <a:pt x="2818754" y="102140"/>
                        </a:cubicBezTo>
                        <a:cubicBezTo>
                          <a:pt x="2603152" y="103093"/>
                          <a:pt x="2230611" y="96587"/>
                          <a:pt x="2039801" y="102140"/>
                        </a:cubicBezTo>
                        <a:cubicBezTo>
                          <a:pt x="1848991" y="107693"/>
                          <a:pt x="1721574" y="121765"/>
                          <a:pt x="1498495" y="102140"/>
                        </a:cubicBezTo>
                        <a:cubicBezTo>
                          <a:pt x="1275416" y="82515"/>
                          <a:pt x="1169348" y="75643"/>
                          <a:pt x="897776" y="102140"/>
                        </a:cubicBezTo>
                        <a:cubicBezTo>
                          <a:pt x="626204" y="128637"/>
                          <a:pt x="273485" y="120154"/>
                          <a:pt x="0" y="102140"/>
                        </a:cubicBezTo>
                        <a:cubicBezTo>
                          <a:pt x="-373" y="62806"/>
                          <a:pt x="3781" y="247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dist="38100" dir="2700000">
              <a:srgbClr val="000000">
                <a:alpha val="40000"/>
              </a:srgbClr>
            </a:outerShdw>
            <a:reflection stA="4000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">
            <a:extLst>
              <a:ext uri="{FF2B5EF4-FFF2-40B4-BE49-F238E27FC236}">
                <a16:creationId xmlns:a16="http://schemas.microsoft.com/office/drawing/2014/main" id="{9B182642-FB1F-E309-CA5C-AE29980C5306}"/>
              </a:ext>
            </a:extLst>
          </p:cNvPr>
          <p:cNvSpPr txBox="1"/>
          <p:nvPr/>
        </p:nvSpPr>
        <p:spPr>
          <a:xfrm>
            <a:off x="1623921" y="535067"/>
            <a:ext cx="5820849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000" dirty="0">
                <a:latin typeface="Impact"/>
                <a:ea typeface="+mn-lt"/>
                <a:cs typeface="+mn-lt"/>
              </a:rPr>
              <a:t>Tabelas</a:t>
            </a:r>
            <a:endParaRPr lang="pt-BR" dirty="0"/>
          </a:p>
          <a:p>
            <a:endParaRPr lang="pt-BR" sz="4000" dirty="0">
              <a:latin typeface="Impact"/>
            </a:endParaRPr>
          </a:p>
        </p:txBody>
      </p:sp>
      <p:sp>
        <p:nvSpPr>
          <p:cNvPr id="13" name="texto">
            <a:extLst>
              <a:ext uri="{FF2B5EF4-FFF2-40B4-BE49-F238E27FC236}">
                <a16:creationId xmlns:a16="http://schemas.microsoft.com/office/drawing/2014/main" id="{93DC4A38-DCFB-0AE7-C907-6331C0F539B0}"/>
              </a:ext>
            </a:extLst>
          </p:cNvPr>
          <p:cNvSpPr txBox="1"/>
          <p:nvPr/>
        </p:nvSpPr>
        <p:spPr>
          <a:xfrm>
            <a:off x="1288429" y="1463601"/>
            <a:ext cx="7400918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400" dirty="0">
                <a:latin typeface="Calibri"/>
                <a:ea typeface="+mn-lt"/>
                <a:cs typeface="Calibri"/>
              </a:rPr>
              <a:t> As tabelas são uma maneira eficaz de apresentar dados tabulares de forma organizada e compreensível. Com HTML, você pode criar tabelas para exibir informações de forma estruturada, facilitando a leitura e análise dos dados. Neste capítulo, você aprenderá a construir tabelas básicas, explorar elementos importantes das tabelas e aplicar boas práticas para criar tabelas claras e acessíveis.</a:t>
            </a:r>
            <a:endParaRPr lang="pt-BR" dirty="0">
              <a:latin typeface="Aptos"/>
              <a:ea typeface="+mn-lt"/>
              <a:cs typeface="Calibri"/>
            </a:endParaRPr>
          </a:p>
        </p:txBody>
      </p:sp>
      <p:sp>
        <p:nvSpPr>
          <p:cNvPr id="5" name="subtítulo">
            <a:extLst>
              <a:ext uri="{FF2B5EF4-FFF2-40B4-BE49-F238E27FC236}">
                <a16:creationId xmlns:a16="http://schemas.microsoft.com/office/drawing/2014/main" id="{B3B5B300-52CF-0A66-7D2F-0B8A8BAD22BE}"/>
              </a:ext>
            </a:extLst>
          </p:cNvPr>
          <p:cNvSpPr txBox="1"/>
          <p:nvPr/>
        </p:nvSpPr>
        <p:spPr>
          <a:xfrm>
            <a:off x="1619022" y="4466508"/>
            <a:ext cx="661121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>
                <a:latin typeface="Calibri Light"/>
                <a:ea typeface="+mn-lt"/>
                <a:cs typeface="Calibri Light"/>
              </a:rPr>
              <a:t>Estrutura Básica de uma Tabela</a:t>
            </a:r>
            <a:endParaRPr lang="pt-BR" dirty="0"/>
          </a:p>
        </p:txBody>
      </p:sp>
      <p:sp>
        <p:nvSpPr>
          <p:cNvPr id="8" name="texto">
            <a:extLst>
              <a:ext uri="{FF2B5EF4-FFF2-40B4-BE49-F238E27FC236}">
                <a16:creationId xmlns:a16="http://schemas.microsoft.com/office/drawing/2014/main" id="{A731BDB1-9959-A6CB-A930-801EE3E05DA8}"/>
              </a:ext>
            </a:extLst>
          </p:cNvPr>
          <p:cNvSpPr txBox="1"/>
          <p:nvPr/>
        </p:nvSpPr>
        <p:spPr>
          <a:xfrm>
            <a:off x="1288429" y="5389809"/>
            <a:ext cx="740091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400" dirty="0">
                <a:latin typeface="Calibri"/>
                <a:ea typeface="+mn-lt"/>
                <a:cs typeface="Calibri"/>
              </a:rPr>
              <a:t> A estrutura básica de uma tabela HTML envolve a </a:t>
            </a:r>
            <a:r>
              <a:rPr lang="pt-BR" sz="2400" dirty="0" err="1">
                <a:latin typeface="Calibri"/>
                <a:ea typeface="+mn-lt"/>
                <a:cs typeface="Calibri"/>
              </a:rPr>
              <a:t>tag</a:t>
            </a:r>
            <a:r>
              <a:rPr lang="pt-BR" sz="2400" dirty="0">
                <a:latin typeface="Calibri"/>
                <a:ea typeface="+mn-lt"/>
                <a:cs typeface="Calibri"/>
              </a:rPr>
              <a:t> de abertura </a:t>
            </a:r>
            <a:r>
              <a:rPr lang="pt-BR" sz="2400" dirty="0">
                <a:latin typeface="Calibri"/>
                <a:cs typeface="Calibri"/>
              </a:rPr>
              <a:t>&lt;</a:t>
            </a:r>
            <a:r>
              <a:rPr lang="pt-BR" sz="2400" dirty="0" err="1">
                <a:latin typeface="Calibri"/>
                <a:ea typeface="+mn-lt"/>
                <a:cs typeface="Calibri"/>
              </a:rPr>
              <a:t>table</a:t>
            </a:r>
            <a:r>
              <a:rPr lang="pt-BR" sz="2400" dirty="0">
                <a:latin typeface="Calibri"/>
                <a:ea typeface="+mn-lt"/>
                <a:cs typeface="Calibri"/>
              </a:rPr>
              <a:t>&gt;, </a:t>
            </a:r>
            <a:r>
              <a:rPr lang="pt-BR" sz="2400" dirty="0" err="1">
                <a:latin typeface="Calibri"/>
                <a:ea typeface="+mn-lt"/>
                <a:cs typeface="Calibri"/>
              </a:rPr>
              <a:t>tags</a:t>
            </a:r>
            <a:r>
              <a:rPr lang="pt-BR" sz="2400" dirty="0">
                <a:latin typeface="Calibri"/>
                <a:ea typeface="+mn-lt"/>
                <a:cs typeface="Calibri"/>
              </a:rPr>
              <a:t> de linha &lt;</a:t>
            </a:r>
            <a:r>
              <a:rPr lang="pt-BR" sz="2400" dirty="0" err="1">
                <a:latin typeface="Calibri"/>
                <a:ea typeface="+mn-lt"/>
                <a:cs typeface="Calibri"/>
              </a:rPr>
              <a:t>tr</a:t>
            </a:r>
            <a:r>
              <a:rPr lang="pt-BR" sz="2400" dirty="0">
                <a:latin typeface="Calibri"/>
                <a:ea typeface="+mn-lt"/>
                <a:cs typeface="Calibri"/>
              </a:rPr>
              <a:t>&gt; (</a:t>
            </a:r>
            <a:r>
              <a:rPr lang="pt-BR" sz="2400" dirty="0" err="1">
                <a:latin typeface="Calibri"/>
                <a:ea typeface="+mn-lt"/>
                <a:cs typeface="Calibri"/>
              </a:rPr>
              <a:t>table</a:t>
            </a:r>
            <a:r>
              <a:rPr lang="pt-BR" sz="2400" dirty="0">
                <a:latin typeface="Calibri"/>
                <a:ea typeface="+mn-lt"/>
                <a:cs typeface="Calibri"/>
              </a:rPr>
              <a:t> </a:t>
            </a:r>
            <a:r>
              <a:rPr lang="pt-BR" sz="2400" dirty="0" err="1">
                <a:latin typeface="Calibri"/>
                <a:ea typeface="+mn-lt"/>
                <a:cs typeface="Calibri"/>
              </a:rPr>
              <a:t>row</a:t>
            </a:r>
            <a:r>
              <a:rPr lang="pt-BR" sz="2400" dirty="0">
                <a:latin typeface="Calibri"/>
                <a:ea typeface="+mn-lt"/>
                <a:cs typeface="Calibri"/>
              </a:rPr>
              <a:t>) e </a:t>
            </a:r>
            <a:r>
              <a:rPr lang="pt-BR" sz="2400" dirty="0" err="1">
                <a:latin typeface="Calibri"/>
                <a:ea typeface="+mn-lt"/>
                <a:cs typeface="Calibri"/>
              </a:rPr>
              <a:t>tags</a:t>
            </a:r>
            <a:r>
              <a:rPr lang="pt-BR" sz="2400" dirty="0">
                <a:latin typeface="Calibri"/>
                <a:ea typeface="+mn-lt"/>
                <a:cs typeface="Calibri"/>
              </a:rPr>
              <a:t> de célula &lt;</a:t>
            </a:r>
            <a:r>
              <a:rPr lang="pt-BR" sz="2400" dirty="0" err="1">
                <a:latin typeface="Calibri"/>
                <a:ea typeface="+mn-lt"/>
                <a:cs typeface="Calibri"/>
              </a:rPr>
              <a:t>td</a:t>
            </a:r>
            <a:r>
              <a:rPr lang="pt-BR" sz="2400" dirty="0">
                <a:latin typeface="Calibri"/>
                <a:ea typeface="+mn-lt"/>
                <a:cs typeface="Calibri"/>
              </a:rPr>
              <a:t>&gt; (</a:t>
            </a:r>
            <a:r>
              <a:rPr lang="pt-BR" sz="2400" dirty="0" err="1">
                <a:latin typeface="Calibri"/>
                <a:ea typeface="+mn-lt"/>
                <a:cs typeface="Calibri"/>
              </a:rPr>
              <a:t>table</a:t>
            </a:r>
            <a:r>
              <a:rPr lang="pt-BR" sz="2400" dirty="0">
                <a:latin typeface="Calibri"/>
                <a:ea typeface="+mn-lt"/>
                <a:cs typeface="Calibri"/>
              </a:rPr>
              <a:t> data). Para cabeçalhos de coluna, usamos a </a:t>
            </a:r>
            <a:r>
              <a:rPr lang="pt-BR" sz="2400" dirty="0" err="1">
                <a:latin typeface="Calibri"/>
                <a:ea typeface="+mn-lt"/>
                <a:cs typeface="Calibri"/>
              </a:rPr>
              <a:t>tag</a:t>
            </a:r>
            <a:r>
              <a:rPr lang="pt-BR" sz="2400" dirty="0">
                <a:latin typeface="Calibri"/>
                <a:ea typeface="+mn-lt"/>
                <a:cs typeface="Calibri"/>
              </a:rPr>
              <a:t> &lt;</a:t>
            </a:r>
            <a:r>
              <a:rPr lang="pt-BR" sz="2400" dirty="0" err="1">
                <a:latin typeface="Calibri"/>
                <a:ea typeface="+mn-lt"/>
                <a:cs typeface="Calibri"/>
              </a:rPr>
              <a:t>th</a:t>
            </a:r>
            <a:r>
              <a:rPr lang="pt-BR" sz="2400" dirty="0">
                <a:latin typeface="Calibri"/>
                <a:ea typeface="+mn-lt"/>
                <a:cs typeface="Calibri"/>
              </a:rPr>
              <a:t>&gt; (</a:t>
            </a:r>
            <a:r>
              <a:rPr lang="pt-BR" sz="2400" dirty="0" err="1">
                <a:latin typeface="Calibri"/>
                <a:ea typeface="+mn-lt"/>
                <a:cs typeface="Calibri"/>
              </a:rPr>
              <a:t>table</a:t>
            </a:r>
            <a:r>
              <a:rPr lang="pt-BR" sz="2400" dirty="0">
                <a:latin typeface="Calibri"/>
                <a:ea typeface="+mn-lt"/>
                <a:cs typeface="Calibri"/>
              </a:rPr>
              <a:t> header).</a:t>
            </a:r>
            <a:endParaRPr lang="pt-BR" dirty="0">
              <a:latin typeface="Calibri"/>
              <a:ea typeface="+mn-lt"/>
              <a:cs typeface="Calibri"/>
            </a:endParaRPr>
          </a:p>
        </p:txBody>
      </p:sp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3C31F7AA-D6C3-C6C6-6042-3AAB09B62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57" y="7180550"/>
            <a:ext cx="8463483" cy="5063290"/>
          </a:xfrm>
          <a:prstGeom prst="rect">
            <a:avLst/>
          </a:prstGeo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925251A-E666-CB72-3CA0-5B92B31B9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38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7958E5F-655D-69BE-2D51-2DA3AEF33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Iniciando com HTML: Dominando os Fundamentos da Linguagem da Web</a:t>
            </a:r>
          </a:p>
        </p:txBody>
      </p:sp>
    </p:spTree>
    <p:extLst>
      <p:ext uri="{BB962C8B-B14F-4D97-AF65-F5344CB8AC3E}">
        <p14:creationId xmlns:p14="http://schemas.microsoft.com/office/powerpoint/2010/main" val="41338995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69F7AA1-3BE5-F78C-19D7-2EB48E850D33}"/>
              </a:ext>
            </a:extLst>
          </p:cNvPr>
          <p:cNvSpPr/>
          <p:nvPr/>
        </p:nvSpPr>
        <p:spPr>
          <a:xfrm>
            <a:off x="669818" y="-7295"/>
            <a:ext cx="102141" cy="1106518"/>
          </a:xfrm>
          <a:prstGeom prst="rect">
            <a:avLst/>
          </a:prstGeom>
          <a:solidFill>
            <a:schemeClr val="accent2"/>
          </a:solidFill>
          <a:ln w="6350">
            <a:noFill/>
            <a:prstDash val="sysDot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5941168"/>
                      <a:gd name="connsiteY0" fmla="*/ 0 h 102140"/>
                      <a:gd name="connsiteX1" fmla="*/ 541306 w 5941168"/>
                      <a:gd name="connsiteY1" fmla="*/ 0 h 102140"/>
                      <a:gd name="connsiteX2" fmla="*/ 1201436 w 5941168"/>
                      <a:gd name="connsiteY2" fmla="*/ 0 h 102140"/>
                      <a:gd name="connsiteX3" fmla="*/ 1861566 w 5941168"/>
                      <a:gd name="connsiteY3" fmla="*/ 0 h 102140"/>
                      <a:gd name="connsiteX4" fmla="*/ 2343461 w 5941168"/>
                      <a:gd name="connsiteY4" fmla="*/ 0 h 102140"/>
                      <a:gd name="connsiteX5" fmla="*/ 3003590 w 5941168"/>
                      <a:gd name="connsiteY5" fmla="*/ 0 h 102140"/>
                      <a:gd name="connsiteX6" fmla="*/ 3544897 w 5941168"/>
                      <a:gd name="connsiteY6" fmla="*/ 0 h 102140"/>
                      <a:gd name="connsiteX7" fmla="*/ 4086203 w 5941168"/>
                      <a:gd name="connsiteY7" fmla="*/ 0 h 102140"/>
                      <a:gd name="connsiteX8" fmla="*/ 4805745 w 5941168"/>
                      <a:gd name="connsiteY8" fmla="*/ 0 h 102140"/>
                      <a:gd name="connsiteX9" fmla="*/ 5287640 w 5941168"/>
                      <a:gd name="connsiteY9" fmla="*/ 0 h 102140"/>
                      <a:gd name="connsiteX10" fmla="*/ 5941168 w 5941168"/>
                      <a:gd name="connsiteY10" fmla="*/ 0 h 102140"/>
                      <a:gd name="connsiteX11" fmla="*/ 5941168 w 5941168"/>
                      <a:gd name="connsiteY11" fmla="*/ 102140 h 102140"/>
                      <a:gd name="connsiteX12" fmla="*/ 5459273 w 5941168"/>
                      <a:gd name="connsiteY12" fmla="*/ 102140 h 102140"/>
                      <a:gd name="connsiteX13" fmla="*/ 4917967 w 5941168"/>
                      <a:gd name="connsiteY13" fmla="*/ 102140 h 102140"/>
                      <a:gd name="connsiteX14" fmla="*/ 4139014 w 5941168"/>
                      <a:gd name="connsiteY14" fmla="*/ 102140 h 102140"/>
                      <a:gd name="connsiteX15" fmla="*/ 3597707 w 5941168"/>
                      <a:gd name="connsiteY15" fmla="*/ 102140 h 102140"/>
                      <a:gd name="connsiteX16" fmla="*/ 2937578 w 5941168"/>
                      <a:gd name="connsiteY16" fmla="*/ 102140 h 102140"/>
                      <a:gd name="connsiteX17" fmla="*/ 2158624 w 5941168"/>
                      <a:gd name="connsiteY17" fmla="*/ 102140 h 102140"/>
                      <a:gd name="connsiteX18" fmla="*/ 1439083 w 5941168"/>
                      <a:gd name="connsiteY18" fmla="*/ 102140 h 102140"/>
                      <a:gd name="connsiteX19" fmla="*/ 838365 w 5941168"/>
                      <a:gd name="connsiteY19" fmla="*/ 102140 h 102140"/>
                      <a:gd name="connsiteX20" fmla="*/ 0 w 5941168"/>
                      <a:gd name="connsiteY20" fmla="*/ 102140 h 102140"/>
                      <a:gd name="connsiteX21" fmla="*/ 0 w 5941168"/>
                      <a:gd name="connsiteY21" fmla="*/ 0 h 102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941168" h="102140" fill="none" extrusionOk="0">
                        <a:moveTo>
                          <a:pt x="0" y="0"/>
                        </a:moveTo>
                        <a:cubicBezTo>
                          <a:pt x="228868" y="-6974"/>
                          <a:pt x="342876" y="-16694"/>
                          <a:pt x="541306" y="0"/>
                        </a:cubicBezTo>
                        <a:cubicBezTo>
                          <a:pt x="739736" y="16694"/>
                          <a:pt x="1035016" y="23168"/>
                          <a:pt x="1201436" y="0"/>
                        </a:cubicBezTo>
                        <a:cubicBezTo>
                          <a:pt x="1367856" y="-23168"/>
                          <a:pt x="1716940" y="-9588"/>
                          <a:pt x="1861566" y="0"/>
                        </a:cubicBezTo>
                        <a:cubicBezTo>
                          <a:pt x="2006192" y="9588"/>
                          <a:pt x="2207763" y="21981"/>
                          <a:pt x="2343461" y="0"/>
                        </a:cubicBezTo>
                        <a:cubicBezTo>
                          <a:pt x="2479159" y="-21981"/>
                          <a:pt x="2750648" y="13416"/>
                          <a:pt x="3003590" y="0"/>
                        </a:cubicBezTo>
                        <a:cubicBezTo>
                          <a:pt x="3256532" y="-13416"/>
                          <a:pt x="3337228" y="-18415"/>
                          <a:pt x="3544897" y="0"/>
                        </a:cubicBezTo>
                        <a:cubicBezTo>
                          <a:pt x="3752566" y="18415"/>
                          <a:pt x="3916496" y="3128"/>
                          <a:pt x="4086203" y="0"/>
                        </a:cubicBezTo>
                        <a:cubicBezTo>
                          <a:pt x="4255910" y="-3128"/>
                          <a:pt x="4621462" y="26283"/>
                          <a:pt x="4805745" y="0"/>
                        </a:cubicBezTo>
                        <a:cubicBezTo>
                          <a:pt x="4990028" y="-26283"/>
                          <a:pt x="5189992" y="-9856"/>
                          <a:pt x="5287640" y="0"/>
                        </a:cubicBezTo>
                        <a:cubicBezTo>
                          <a:pt x="5385289" y="9856"/>
                          <a:pt x="5798122" y="-6700"/>
                          <a:pt x="5941168" y="0"/>
                        </a:cubicBezTo>
                        <a:cubicBezTo>
                          <a:pt x="5945337" y="46630"/>
                          <a:pt x="5943066" y="79462"/>
                          <a:pt x="5941168" y="102140"/>
                        </a:cubicBezTo>
                        <a:cubicBezTo>
                          <a:pt x="5755018" y="95286"/>
                          <a:pt x="5630777" y="103542"/>
                          <a:pt x="5459273" y="102140"/>
                        </a:cubicBezTo>
                        <a:cubicBezTo>
                          <a:pt x="5287769" y="100738"/>
                          <a:pt x="5037230" y="93113"/>
                          <a:pt x="4917967" y="102140"/>
                        </a:cubicBezTo>
                        <a:cubicBezTo>
                          <a:pt x="4798704" y="111167"/>
                          <a:pt x="4439745" y="132052"/>
                          <a:pt x="4139014" y="102140"/>
                        </a:cubicBezTo>
                        <a:cubicBezTo>
                          <a:pt x="3838283" y="72228"/>
                          <a:pt x="3848038" y="92507"/>
                          <a:pt x="3597707" y="102140"/>
                        </a:cubicBezTo>
                        <a:cubicBezTo>
                          <a:pt x="3347376" y="111773"/>
                          <a:pt x="3165976" y="111400"/>
                          <a:pt x="2937578" y="102140"/>
                        </a:cubicBezTo>
                        <a:cubicBezTo>
                          <a:pt x="2709180" y="92880"/>
                          <a:pt x="2375847" y="122129"/>
                          <a:pt x="2158624" y="102140"/>
                        </a:cubicBezTo>
                        <a:cubicBezTo>
                          <a:pt x="1941401" y="82151"/>
                          <a:pt x="1592096" y="68272"/>
                          <a:pt x="1439083" y="102140"/>
                        </a:cubicBezTo>
                        <a:cubicBezTo>
                          <a:pt x="1286070" y="136008"/>
                          <a:pt x="1084033" y="111449"/>
                          <a:pt x="838365" y="102140"/>
                        </a:cubicBezTo>
                        <a:cubicBezTo>
                          <a:pt x="592697" y="92831"/>
                          <a:pt x="278192" y="69898"/>
                          <a:pt x="0" y="102140"/>
                        </a:cubicBezTo>
                        <a:cubicBezTo>
                          <a:pt x="-2185" y="66540"/>
                          <a:pt x="-2413" y="22193"/>
                          <a:pt x="0" y="0"/>
                        </a:cubicBezTo>
                        <a:close/>
                      </a:path>
                      <a:path w="5941168" h="102140" stroke="0" extrusionOk="0">
                        <a:moveTo>
                          <a:pt x="0" y="0"/>
                        </a:moveTo>
                        <a:cubicBezTo>
                          <a:pt x="151438" y="-14394"/>
                          <a:pt x="412410" y="-28191"/>
                          <a:pt x="600718" y="0"/>
                        </a:cubicBezTo>
                        <a:cubicBezTo>
                          <a:pt x="789026" y="28191"/>
                          <a:pt x="894825" y="15438"/>
                          <a:pt x="1142025" y="0"/>
                        </a:cubicBezTo>
                        <a:cubicBezTo>
                          <a:pt x="1389225" y="-15438"/>
                          <a:pt x="1536556" y="22022"/>
                          <a:pt x="1683331" y="0"/>
                        </a:cubicBezTo>
                        <a:cubicBezTo>
                          <a:pt x="1830106" y="-22022"/>
                          <a:pt x="1976350" y="-23696"/>
                          <a:pt x="2165226" y="0"/>
                        </a:cubicBezTo>
                        <a:cubicBezTo>
                          <a:pt x="2354102" y="23696"/>
                          <a:pt x="2424404" y="-8619"/>
                          <a:pt x="2647120" y="0"/>
                        </a:cubicBezTo>
                        <a:cubicBezTo>
                          <a:pt x="2869836" y="8619"/>
                          <a:pt x="3013187" y="-3818"/>
                          <a:pt x="3129015" y="0"/>
                        </a:cubicBezTo>
                        <a:cubicBezTo>
                          <a:pt x="3244844" y="3818"/>
                          <a:pt x="3609525" y="-14305"/>
                          <a:pt x="3848557" y="0"/>
                        </a:cubicBezTo>
                        <a:cubicBezTo>
                          <a:pt x="4087589" y="14305"/>
                          <a:pt x="4227984" y="3406"/>
                          <a:pt x="4330451" y="0"/>
                        </a:cubicBezTo>
                        <a:cubicBezTo>
                          <a:pt x="4432918" y="-3406"/>
                          <a:pt x="4667963" y="-714"/>
                          <a:pt x="4871758" y="0"/>
                        </a:cubicBezTo>
                        <a:cubicBezTo>
                          <a:pt x="5075553" y="714"/>
                          <a:pt x="5485490" y="-27442"/>
                          <a:pt x="5941168" y="0"/>
                        </a:cubicBezTo>
                        <a:cubicBezTo>
                          <a:pt x="5942648" y="49101"/>
                          <a:pt x="5937947" y="72645"/>
                          <a:pt x="5941168" y="102140"/>
                        </a:cubicBezTo>
                        <a:cubicBezTo>
                          <a:pt x="5725204" y="107522"/>
                          <a:pt x="5592468" y="108516"/>
                          <a:pt x="5399862" y="102140"/>
                        </a:cubicBezTo>
                        <a:cubicBezTo>
                          <a:pt x="5207256" y="95764"/>
                          <a:pt x="5122964" y="84880"/>
                          <a:pt x="4858555" y="102140"/>
                        </a:cubicBezTo>
                        <a:cubicBezTo>
                          <a:pt x="4594146" y="119400"/>
                          <a:pt x="4292411" y="132372"/>
                          <a:pt x="4139014" y="102140"/>
                        </a:cubicBezTo>
                        <a:cubicBezTo>
                          <a:pt x="3985617" y="71908"/>
                          <a:pt x="3686075" y="72689"/>
                          <a:pt x="3419472" y="102140"/>
                        </a:cubicBezTo>
                        <a:cubicBezTo>
                          <a:pt x="3152869" y="131591"/>
                          <a:pt x="3034356" y="101187"/>
                          <a:pt x="2818754" y="102140"/>
                        </a:cubicBezTo>
                        <a:cubicBezTo>
                          <a:pt x="2603152" y="103093"/>
                          <a:pt x="2230611" y="96587"/>
                          <a:pt x="2039801" y="102140"/>
                        </a:cubicBezTo>
                        <a:cubicBezTo>
                          <a:pt x="1848991" y="107693"/>
                          <a:pt x="1721574" y="121765"/>
                          <a:pt x="1498495" y="102140"/>
                        </a:cubicBezTo>
                        <a:cubicBezTo>
                          <a:pt x="1275416" y="82515"/>
                          <a:pt x="1169348" y="75643"/>
                          <a:pt x="897776" y="102140"/>
                        </a:cubicBezTo>
                        <a:cubicBezTo>
                          <a:pt x="626204" y="128637"/>
                          <a:pt x="273485" y="120154"/>
                          <a:pt x="0" y="102140"/>
                        </a:cubicBezTo>
                        <a:cubicBezTo>
                          <a:pt x="-373" y="62806"/>
                          <a:pt x="3781" y="247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dist="38100" dir="2700000">
              <a:srgbClr val="000000">
                <a:alpha val="40000"/>
              </a:srgbClr>
            </a:outerShdw>
            <a:reflection stA="4000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">
            <a:extLst>
              <a:ext uri="{FF2B5EF4-FFF2-40B4-BE49-F238E27FC236}">
                <a16:creationId xmlns:a16="http://schemas.microsoft.com/office/drawing/2014/main" id="{9B182642-FB1F-E309-CA5C-AE29980C5306}"/>
              </a:ext>
            </a:extLst>
          </p:cNvPr>
          <p:cNvSpPr txBox="1"/>
          <p:nvPr/>
        </p:nvSpPr>
        <p:spPr>
          <a:xfrm>
            <a:off x="1623921" y="535067"/>
            <a:ext cx="6708821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000" dirty="0">
                <a:latin typeface="Impact"/>
                <a:ea typeface="+mn-lt"/>
                <a:cs typeface="+mn-lt"/>
              </a:rPr>
              <a:t>Elementos de Tabelas</a:t>
            </a:r>
            <a:endParaRPr lang="pt-BR" dirty="0"/>
          </a:p>
          <a:p>
            <a:endParaRPr lang="pt-BR" sz="4000" dirty="0">
              <a:latin typeface="Impact"/>
            </a:endParaRPr>
          </a:p>
        </p:txBody>
      </p:sp>
      <p:sp>
        <p:nvSpPr>
          <p:cNvPr id="5" name="subtítulo">
            <a:extLst>
              <a:ext uri="{FF2B5EF4-FFF2-40B4-BE49-F238E27FC236}">
                <a16:creationId xmlns:a16="http://schemas.microsoft.com/office/drawing/2014/main" id="{B3B5B300-52CF-0A66-7D2F-0B8A8BAD22BE}"/>
              </a:ext>
            </a:extLst>
          </p:cNvPr>
          <p:cNvSpPr txBox="1"/>
          <p:nvPr/>
        </p:nvSpPr>
        <p:spPr>
          <a:xfrm>
            <a:off x="1619022" y="1543600"/>
            <a:ext cx="661121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>
                <a:latin typeface="Calibri Light"/>
                <a:ea typeface="+mn-lt"/>
                <a:cs typeface="Calibri Light"/>
              </a:rPr>
              <a:t>Cabeçalhos: </a:t>
            </a:r>
            <a:r>
              <a:rPr lang="pt-BR" sz="3200" dirty="0">
                <a:latin typeface="Calibri Light"/>
                <a:ea typeface="Calibri Light"/>
                <a:cs typeface="Calibri Light"/>
              </a:rPr>
              <a:t>&lt;</a:t>
            </a:r>
            <a:r>
              <a:rPr lang="pt-BR" sz="3200" dirty="0" err="1">
                <a:latin typeface="Calibri Light"/>
                <a:ea typeface="Calibri Light"/>
                <a:cs typeface="Calibri Light"/>
              </a:rPr>
              <a:t>th</a:t>
            </a:r>
            <a:r>
              <a:rPr lang="pt-BR" sz="3200" dirty="0">
                <a:latin typeface="Calibri Light"/>
                <a:ea typeface="Calibri Light"/>
                <a:cs typeface="Calibri Light"/>
              </a:rPr>
              <a:t>&gt;</a:t>
            </a:r>
            <a:endParaRPr lang="pt-BR" dirty="0"/>
          </a:p>
        </p:txBody>
      </p:sp>
      <p:sp>
        <p:nvSpPr>
          <p:cNvPr id="8" name="texto">
            <a:extLst>
              <a:ext uri="{FF2B5EF4-FFF2-40B4-BE49-F238E27FC236}">
                <a16:creationId xmlns:a16="http://schemas.microsoft.com/office/drawing/2014/main" id="{A731BDB1-9959-A6CB-A930-801EE3E05DA8}"/>
              </a:ext>
            </a:extLst>
          </p:cNvPr>
          <p:cNvSpPr txBox="1"/>
          <p:nvPr/>
        </p:nvSpPr>
        <p:spPr>
          <a:xfrm>
            <a:off x="1269929" y="2133911"/>
            <a:ext cx="740091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400">
                <a:latin typeface="Calibri"/>
                <a:ea typeface="+mn-lt"/>
                <a:cs typeface="Calibri"/>
              </a:rPr>
              <a:t> </a:t>
            </a:r>
            <a:r>
              <a:rPr lang="pt-BR" sz="2400" dirty="0">
                <a:latin typeface="Calibri"/>
                <a:ea typeface="+mn-lt"/>
                <a:cs typeface="Calibri"/>
              </a:rPr>
              <a:t>Os cabeçalhos de tabelas são definidos com a </a:t>
            </a:r>
            <a:r>
              <a:rPr lang="pt-BR" sz="2400" err="1">
                <a:latin typeface="Calibri"/>
                <a:ea typeface="+mn-lt"/>
                <a:cs typeface="Calibri"/>
              </a:rPr>
              <a:t>tag</a:t>
            </a:r>
            <a:r>
              <a:rPr lang="pt-BR" sz="2400" dirty="0">
                <a:latin typeface="Calibri"/>
                <a:ea typeface="+mn-lt"/>
                <a:cs typeface="Calibri"/>
              </a:rPr>
              <a:t> &lt;</a:t>
            </a:r>
            <a:r>
              <a:rPr lang="pt-BR" sz="2400" err="1">
                <a:latin typeface="Calibri"/>
                <a:ea typeface="+mn-lt"/>
                <a:cs typeface="Calibri"/>
              </a:rPr>
              <a:t>th</a:t>
            </a:r>
            <a:r>
              <a:rPr lang="pt-BR" sz="2400" dirty="0">
                <a:latin typeface="Calibri"/>
                <a:ea typeface="+mn-lt"/>
                <a:cs typeface="Calibri"/>
              </a:rPr>
              <a:t>&gt; e são geralmente exibidos em negrito e centralizados.</a:t>
            </a:r>
            <a:endParaRPr lang="pt-BR" dirty="0"/>
          </a:p>
        </p:txBody>
      </p:sp>
      <p:sp>
        <p:nvSpPr>
          <p:cNvPr id="6" name="subtítulo">
            <a:extLst>
              <a:ext uri="{FF2B5EF4-FFF2-40B4-BE49-F238E27FC236}">
                <a16:creationId xmlns:a16="http://schemas.microsoft.com/office/drawing/2014/main" id="{D0718D3B-BBFC-C421-597C-4401F7DB1E26}"/>
              </a:ext>
            </a:extLst>
          </p:cNvPr>
          <p:cNvSpPr txBox="1"/>
          <p:nvPr/>
        </p:nvSpPr>
        <p:spPr>
          <a:xfrm>
            <a:off x="1619022" y="6593942"/>
            <a:ext cx="761017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>
                <a:latin typeface="Calibri Light"/>
                <a:ea typeface="+mn-lt"/>
                <a:cs typeface="Calibri Light"/>
              </a:rPr>
              <a:t>Linhas: </a:t>
            </a:r>
            <a:r>
              <a:rPr lang="pt-BR" sz="3200" dirty="0">
                <a:latin typeface="Calibri Light"/>
                <a:ea typeface="Calibri Light"/>
                <a:cs typeface="Calibri Light"/>
              </a:rPr>
              <a:t>&lt;</a:t>
            </a:r>
            <a:r>
              <a:rPr lang="pt-BR" sz="3200" dirty="0" err="1">
                <a:latin typeface="Calibri Light"/>
                <a:ea typeface="Calibri Light"/>
                <a:cs typeface="Calibri Light"/>
              </a:rPr>
              <a:t>tr</a:t>
            </a:r>
            <a:r>
              <a:rPr lang="pt-BR" sz="3200" dirty="0">
                <a:latin typeface="Calibri Light"/>
                <a:ea typeface="Calibri Light"/>
                <a:cs typeface="Calibri Light"/>
              </a:rPr>
              <a:t>&gt;</a:t>
            </a:r>
            <a:endParaRPr lang="pt-BR" dirty="0"/>
          </a:p>
        </p:txBody>
      </p:sp>
      <p:sp>
        <p:nvSpPr>
          <p:cNvPr id="7" name="texto">
            <a:extLst>
              <a:ext uri="{FF2B5EF4-FFF2-40B4-BE49-F238E27FC236}">
                <a16:creationId xmlns:a16="http://schemas.microsoft.com/office/drawing/2014/main" id="{92773675-79DD-D8ED-2FCC-189A071E1054}"/>
              </a:ext>
            </a:extLst>
          </p:cNvPr>
          <p:cNvSpPr txBox="1"/>
          <p:nvPr/>
        </p:nvSpPr>
        <p:spPr>
          <a:xfrm>
            <a:off x="1269929" y="7184253"/>
            <a:ext cx="740091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400" dirty="0">
                <a:latin typeface="Calibri"/>
                <a:ea typeface="+mn-lt"/>
                <a:cs typeface="Calibri"/>
              </a:rPr>
              <a:t> Cada linha da tabela é definida pela </a:t>
            </a:r>
            <a:r>
              <a:rPr lang="pt-BR" sz="2400" dirty="0" err="1">
                <a:latin typeface="Calibri"/>
                <a:ea typeface="+mn-lt"/>
                <a:cs typeface="Calibri"/>
              </a:rPr>
              <a:t>tag</a:t>
            </a:r>
            <a:r>
              <a:rPr lang="pt-BR" sz="2400" dirty="0">
                <a:latin typeface="Calibri"/>
                <a:ea typeface="+mn-lt"/>
                <a:cs typeface="Calibri"/>
              </a:rPr>
              <a:t> &lt;</a:t>
            </a:r>
            <a:r>
              <a:rPr lang="pt-BR" sz="2400" dirty="0" err="1">
                <a:latin typeface="Calibri"/>
                <a:ea typeface="+mn-lt"/>
                <a:cs typeface="Calibri"/>
              </a:rPr>
              <a:t>tr</a:t>
            </a:r>
            <a:r>
              <a:rPr lang="pt-BR" sz="2400" dirty="0">
                <a:latin typeface="Calibri"/>
                <a:ea typeface="+mn-lt"/>
                <a:cs typeface="Calibri"/>
              </a:rPr>
              <a:t>&gt;, que contém células de dados ou cabeçalhos.</a:t>
            </a:r>
            <a:endParaRPr lang="pt-BR" dirty="0">
              <a:latin typeface="Calibri"/>
              <a:ea typeface="+mn-lt"/>
              <a:cs typeface="Calibri"/>
            </a:endParaRPr>
          </a:p>
        </p:txBody>
      </p:sp>
      <p:pic>
        <p:nvPicPr>
          <p:cNvPr id="2" name="Imagem 1" descr="Texto&#10;&#10;Descrição gerada automaticamente">
            <a:extLst>
              <a:ext uri="{FF2B5EF4-FFF2-40B4-BE49-F238E27FC236}">
                <a16:creationId xmlns:a16="http://schemas.microsoft.com/office/drawing/2014/main" id="{DD78901B-BAEC-E575-ADF7-821CDEA70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58" y="2804743"/>
            <a:ext cx="8463484" cy="3806717"/>
          </a:xfrm>
          <a:prstGeom prst="rect">
            <a:avLst/>
          </a:prstGeom>
        </p:spPr>
      </p:pic>
      <p:pic>
        <p:nvPicPr>
          <p:cNvPr id="11" name="Imagem 10" descr="Texto&#10;&#10;Descrição gerada automaticamente">
            <a:extLst>
              <a:ext uri="{FF2B5EF4-FFF2-40B4-BE49-F238E27FC236}">
                <a16:creationId xmlns:a16="http://schemas.microsoft.com/office/drawing/2014/main" id="{E9D32BED-DA93-F407-066F-A0A583D7A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61" y="7860600"/>
            <a:ext cx="8463483" cy="5132073"/>
          </a:xfrm>
          <a:prstGeom prst="rect">
            <a:avLst/>
          </a:prstGeom>
        </p:spPr>
      </p:pic>
      <p:sp>
        <p:nvSpPr>
          <p:cNvPr id="13" name="Espaço Reservado para Número de Slide 12">
            <a:extLst>
              <a:ext uri="{FF2B5EF4-FFF2-40B4-BE49-F238E27FC236}">
                <a16:creationId xmlns:a16="http://schemas.microsoft.com/office/drawing/2014/main" id="{641B6B92-0B28-A415-B067-BD4701AE5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39</a:t>
            </a:fld>
            <a:endParaRPr lang="pt-BR"/>
          </a:p>
        </p:txBody>
      </p:sp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D249E121-3041-9F0B-F874-FADB2F01E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Iniciando com HTML: Dominando os Fundamentos da Linguagem da Web</a:t>
            </a:r>
          </a:p>
        </p:txBody>
      </p:sp>
    </p:spTree>
    <p:extLst>
      <p:ext uri="{BB962C8B-B14F-4D97-AF65-F5344CB8AC3E}">
        <p14:creationId xmlns:p14="http://schemas.microsoft.com/office/powerpoint/2010/main" val="4213536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69F7AA1-3BE5-F78C-19D7-2EB48E850D33}"/>
              </a:ext>
            </a:extLst>
          </p:cNvPr>
          <p:cNvSpPr/>
          <p:nvPr/>
        </p:nvSpPr>
        <p:spPr>
          <a:xfrm>
            <a:off x="669818" y="-7295"/>
            <a:ext cx="102141" cy="1106518"/>
          </a:xfrm>
          <a:prstGeom prst="rect">
            <a:avLst/>
          </a:prstGeom>
          <a:solidFill>
            <a:schemeClr val="accent2"/>
          </a:solidFill>
          <a:ln w="6350">
            <a:noFill/>
            <a:prstDash val="sysDot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5941168"/>
                      <a:gd name="connsiteY0" fmla="*/ 0 h 102140"/>
                      <a:gd name="connsiteX1" fmla="*/ 541306 w 5941168"/>
                      <a:gd name="connsiteY1" fmla="*/ 0 h 102140"/>
                      <a:gd name="connsiteX2" fmla="*/ 1201436 w 5941168"/>
                      <a:gd name="connsiteY2" fmla="*/ 0 h 102140"/>
                      <a:gd name="connsiteX3" fmla="*/ 1861566 w 5941168"/>
                      <a:gd name="connsiteY3" fmla="*/ 0 h 102140"/>
                      <a:gd name="connsiteX4" fmla="*/ 2343461 w 5941168"/>
                      <a:gd name="connsiteY4" fmla="*/ 0 h 102140"/>
                      <a:gd name="connsiteX5" fmla="*/ 3003590 w 5941168"/>
                      <a:gd name="connsiteY5" fmla="*/ 0 h 102140"/>
                      <a:gd name="connsiteX6" fmla="*/ 3544897 w 5941168"/>
                      <a:gd name="connsiteY6" fmla="*/ 0 h 102140"/>
                      <a:gd name="connsiteX7" fmla="*/ 4086203 w 5941168"/>
                      <a:gd name="connsiteY7" fmla="*/ 0 h 102140"/>
                      <a:gd name="connsiteX8" fmla="*/ 4805745 w 5941168"/>
                      <a:gd name="connsiteY8" fmla="*/ 0 h 102140"/>
                      <a:gd name="connsiteX9" fmla="*/ 5287640 w 5941168"/>
                      <a:gd name="connsiteY9" fmla="*/ 0 h 102140"/>
                      <a:gd name="connsiteX10" fmla="*/ 5941168 w 5941168"/>
                      <a:gd name="connsiteY10" fmla="*/ 0 h 102140"/>
                      <a:gd name="connsiteX11" fmla="*/ 5941168 w 5941168"/>
                      <a:gd name="connsiteY11" fmla="*/ 102140 h 102140"/>
                      <a:gd name="connsiteX12" fmla="*/ 5459273 w 5941168"/>
                      <a:gd name="connsiteY12" fmla="*/ 102140 h 102140"/>
                      <a:gd name="connsiteX13" fmla="*/ 4917967 w 5941168"/>
                      <a:gd name="connsiteY13" fmla="*/ 102140 h 102140"/>
                      <a:gd name="connsiteX14" fmla="*/ 4139014 w 5941168"/>
                      <a:gd name="connsiteY14" fmla="*/ 102140 h 102140"/>
                      <a:gd name="connsiteX15" fmla="*/ 3597707 w 5941168"/>
                      <a:gd name="connsiteY15" fmla="*/ 102140 h 102140"/>
                      <a:gd name="connsiteX16" fmla="*/ 2937578 w 5941168"/>
                      <a:gd name="connsiteY16" fmla="*/ 102140 h 102140"/>
                      <a:gd name="connsiteX17" fmla="*/ 2158624 w 5941168"/>
                      <a:gd name="connsiteY17" fmla="*/ 102140 h 102140"/>
                      <a:gd name="connsiteX18" fmla="*/ 1439083 w 5941168"/>
                      <a:gd name="connsiteY18" fmla="*/ 102140 h 102140"/>
                      <a:gd name="connsiteX19" fmla="*/ 838365 w 5941168"/>
                      <a:gd name="connsiteY19" fmla="*/ 102140 h 102140"/>
                      <a:gd name="connsiteX20" fmla="*/ 0 w 5941168"/>
                      <a:gd name="connsiteY20" fmla="*/ 102140 h 102140"/>
                      <a:gd name="connsiteX21" fmla="*/ 0 w 5941168"/>
                      <a:gd name="connsiteY21" fmla="*/ 0 h 102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941168" h="102140" fill="none" extrusionOk="0">
                        <a:moveTo>
                          <a:pt x="0" y="0"/>
                        </a:moveTo>
                        <a:cubicBezTo>
                          <a:pt x="228868" y="-6974"/>
                          <a:pt x="342876" y="-16694"/>
                          <a:pt x="541306" y="0"/>
                        </a:cubicBezTo>
                        <a:cubicBezTo>
                          <a:pt x="739736" y="16694"/>
                          <a:pt x="1035016" y="23168"/>
                          <a:pt x="1201436" y="0"/>
                        </a:cubicBezTo>
                        <a:cubicBezTo>
                          <a:pt x="1367856" y="-23168"/>
                          <a:pt x="1716940" y="-9588"/>
                          <a:pt x="1861566" y="0"/>
                        </a:cubicBezTo>
                        <a:cubicBezTo>
                          <a:pt x="2006192" y="9588"/>
                          <a:pt x="2207763" y="21981"/>
                          <a:pt x="2343461" y="0"/>
                        </a:cubicBezTo>
                        <a:cubicBezTo>
                          <a:pt x="2479159" y="-21981"/>
                          <a:pt x="2750648" y="13416"/>
                          <a:pt x="3003590" y="0"/>
                        </a:cubicBezTo>
                        <a:cubicBezTo>
                          <a:pt x="3256532" y="-13416"/>
                          <a:pt x="3337228" y="-18415"/>
                          <a:pt x="3544897" y="0"/>
                        </a:cubicBezTo>
                        <a:cubicBezTo>
                          <a:pt x="3752566" y="18415"/>
                          <a:pt x="3916496" y="3128"/>
                          <a:pt x="4086203" y="0"/>
                        </a:cubicBezTo>
                        <a:cubicBezTo>
                          <a:pt x="4255910" y="-3128"/>
                          <a:pt x="4621462" y="26283"/>
                          <a:pt x="4805745" y="0"/>
                        </a:cubicBezTo>
                        <a:cubicBezTo>
                          <a:pt x="4990028" y="-26283"/>
                          <a:pt x="5189992" y="-9856"/>
                          <a:pt x="5287640" y="0"/>
                        </a:cubicBezTo>
                        <a:cubicBezTo>
                          <a:pt x="5385289" y="9856"/>
                          <a:pt x="5798122" y="-6700"/>
                          <a:pt x="5941168" y="0"/>
                        </a:cubicBezTo>
                        <a:cubicBezTo>
                          <a:pt x="5945337" y="46630"/>
                          <a:pt x="5943066" y="79462"/>
                          <a:pt x="5941168" y="102140"/>
                        </a:cubicBezTo>
                        <a:cubicBezTo>
                          <a:pt x="5755018" y="95286"/>
                          <a:pt x="5630777" y="103542"/>
                          <a:pt x="5459273" y="102140"/>
                        </a:cubicBezTo>
                        <a:cubicBezTo>
                          <a:pt x="5287769" y="100738"/>
                          <a:pt x="5037230" y="93113"/>
                          <a:pt x="4917967" y="102140"/>
                        </a:cubicBezTo>
                        <a:cubicBezTo>
                          <a:pt x="4798704" y="111167"/>
                          <a:pt x="4439745" y="132052"/>
                          <a:pt x="4139014" y="102140"/>
                        </a:cubicBezTo>
                        <a:cubicBezTo>
                          <a:pt x="3838283" y="72228"/>
                          <a:pt x="3848038" y="92507"/>
                          <a:pt x="3597707" y="102140"/>
                        </a:cubicBezTo>
                        <a:cubicBezTo>
                          <a:pt x="3347376" y="111773"/>
                          <a:pt x="3165976" y="111400"/>
                          <a:pt x="2937578" y="102140"/>
                        </a:cubicBezTo>
                        <a:cubicBezTo>
                          <a:pt x="2709180" y="92880"/>
                          <a:pt x="2375847" y="122129"/>
                          <a:pt x="2158624" y="102140"/>
                        </a:cubicBezTo>
                        <a:cubicBezTo>
                          <a:pt x="1941401" y="82151"/>
                          <a:pt x="1592096" y="68272"/>
                          <a:pt x="1439083" y="102140"/>
                        </a:cubicBezTo>
                        <a:cubicBezTo>
                          <a:pt x="1286070" y="136008"/>
                          <a:pt x="1084033" y="111449"/>
                          <a:pt x="838365" y="102140"/>
                        </a:cubicBezTo>
                        <a:cubicBezTo>
                          <a:pt x="592697" y="92831"/>
                          <a:pt x="278192" y="69898"/>
                          <a:pt x="0" y="102140"/>
                        </a:cubicBezTo>
                        <a:cubicBezTo>
                          <a:pt x="-2185" y="66540"/>
                          <a:pt x="-2413" y="22193"/>
                          <a:pt x="0" y="0"/>
                        </a:cubicBezTo>
                        <a:close/>
                      </a:path>
                      <a:path w="5941168" h="102140" stroke="0" extrusionOk="0">
                        <a:moveTo>
                          <a:pt x="0" y="0"/>
                        </a:moveTo>
                        <a:cubicBezTo>
                          <a:pt x="151438" y="-14394"/>
                          <a:pt x="412410" y="-28191"/>
                          <a:pt x="600718" y="0"/>
                        </a:cubicBezTo>
                        <a:cubicBezTo>
                          <a:pt x="789026" y="28191"/>
                          <a:pt x="894825" y="15438"/>
                          <a:pt x="1142025" y="0"/>
                        </a:cubicBezTo>
                        <a:cubicBezTo>
                          <a:pt x="1389225" y="-15438"/>
                          <a:pt x="1536556" y="22022"/>
                          <a:pt x="1683331" y="0"/>
                        </a:cubicBezTo>
                        <a:cubicBezTo>
                          <a:pt x="1830106" y="-22022"/>
                          <a:pt x="1976350" y="-23696"/>
                          <a:pt x="2165226" y="0"/>
                        </a:cubicBezTo>
                        <a:cubicBezTo>
                          <a:pt x="2354102" y="23696"/>
                          <a:pt x="2424404" y="-8619"/>
                          <a:pt x="2647120" y="0"/>
                        </a:cubicBezTo>
                        <a:cubicBezTo>
                          <a:pt x="2869836" y="8619"/>
                          <a:pt x="3013187" y="-3818"/>
                          <a:pt x="3129015" y="0"/>
                        </a:cubicBezTo>
                        <a:cubicBezTo>
                          <a:pt x="3244844" y="3818"/>
                          <a:pt x="3609525" y="-14305"/>
                          <a:pt x="3848557" y="0"/>
                        </a:cubicBezTo>
                        <a:cubicBezTo>
                          <a:pt x="4087589" y="14305"/>
                          <a:pt x="4227984" y="3406"/>
                          <a:pt x="4330451" y="0"/>
                        </a:cubicBezTo>
                        <a:cubicBezTo>
                          <a:pt x="4432918" y="-3406"/>
                          <a:pt x="4667963" y="-714"/>
                          <a:pt x="4871758" y="0"/>
                        </a:cubicBezTo>
                        <a:cubicBezTo>
                          <a:pt x="5075553" y="714"/>
                          <a:pt x="5485490" y="-27442"/>
                          <a:pt x="5941168" y="0"/>
                        </a:cubicBezTo>
                        <a:cubicBezTo>
                          <a:pt x="5942648" y="49101"/>
                          <a:pt x="5937947" y="72645"/>
                          <a:pt x="5941168" y="102140"/>
                        </a:cubicBezTo>
                        <a:cubicBezTo>
                          <a:pt x="5725204" y="107522"/>
                          <a:pt x="5592468" y="108516"/>
                          <a:pt x="5399862" y="102140"/>
                        </a:cubicBezTo>
                        <a:cubicBezTo>
                          <a:pt x="5207256" y="95764"/>
                          <a:pt x="5122964" y="84880"/>
                          <a:pt x="4858555" y="102140"/>
                        </a:cubicBezTo>
                        <a:cubicBezTo>
                          <a:pt x="4594146" y="119400"/>
                          <a:pt x="4292411" y="132372"/>
                          <a:pt x="4139014" y="102140"/>
                        </a:cubicBezTo>
                        <a:cubicBezTo>
                          <a:pt x="3985617" y="71908"/>
                          <a:pt x="3686075" y="72689"/>
                          <a:pt x="3419472" y="102140"/>
                        </a:cubicBezTo>
                        <a:cubicBezTo>
                          <a:pt x="3152869" y="131591"/>
                          <a:pt x="3034356" y="101187"/>
                          <a:pt x="2818754" y="102140"/>
                        </a:cubicBezTo>
                        <a:cubicBezTo>
                          <a:pt x="2603152" y="103093"/>
                          <a:pt x="2230611" y="96587"/>
                          <a:pt x="2039801" y="102140"/>
                        </a:cubicBezTo>
                        <a:cubicBezTo>
                          <a:pt x="1848991" y="107693"/>
                          <a:pt x="1721574" y="121765"/>
                          <a:pt x="1498495" y="102140"/>
                        </a:cubicBezTo>
                        <a:cubicBezTo>
                          <a:pt x="1275416" y="82515"/>
                          <a:pt x="1169348" y="75643"/>
                          <a:pt x="897776" y="102140"/>
                        </a:cubicBezTo>
                        <a:cubicBezTo>
                          <a:pt x="626204" y="128637"/>
                          <a:pt x="273485" y="120154"/>
                          <a:pt x="0" y="102140"/>
                        </a:cubicBezTo>
                        <a:cubicBezTo>
                          <a:pt x="-373" y="62806"/>
                          <a:pt x="3781" y="247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dist="38100" dir="2700000">
              <a:srgbClr val="000000">
                <a:alpha val="40000"/>
              </a:srgbClr>
            </a:outerShdw>
            <a:reflection stA="4000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">
            <a:extLst>
              <a:ext uri="{FF2B5EF4-FFF2-40B4-BE49-F238E27FC236}">
                <a16:creationId xmlns:a16="http://schemas.microsoft.com/office/drawing/2014/main" id="{9B182642-FB1F-E309-CA5C-AE29980C5306}"/>
              </a:ext>
            </a:extLst>
          </p:cNvPr>
          <p:cNvSpPr txBox="1"/>
          <p:nvPr/>
        </p:nvSpPr>
        <p:spPr>
          <a:xfrm>
            <a:off x="1623921" y="535067"/>
            <a:ext cx="5265867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000" dirty="0">
                <a:latin typeface="Impact"/>
                <a:ea typeface="+mn-lt"/>
                <a:cs typeface="+mn-lt"/>
              </a:rPr>
              <a:t>Estrutura Básica de um Documento HTML</a:t>
            </a:r>
            <a:endParaRPr lang="pt-BR" dirty="0"/>
          </a:p>
        </p:txBody>
      </p:sp>
      <p:sp>
        <p:nvSpPr>
          <p:cNvPr id="13" name="texto">
            <a:extLst>
              <a:ext uri="{FF2B5EF4-FFF2-40B4-BE49-F238E27FC236}">
                <a16:creationId xmlns:a16="http://schemas.microsoft.com/office/drawing/2014/main" id="{93DC4A38-DCFB-0AE7-C907-6331C0F539B0}"/>
              </a:ext>
            </a:extLst>
          </p:cNvPr>
          <p:cNvSpPr txBox="1"/>
          <p:nvPr/>
        </p:nvSpPr>
        <p:spPr>
          <a:xfrm>
            <a:off x="1103435" y="2595903"/>
            <a:ext cx="740091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400">
                <a:latin typeface="Calibri"/>
                <a:ea typeface="+mn-lt"/>
                <a:cs typeface="Calibri"/>
              </a:rPr>
              <a:t> </a:t>
            </a:r>
            <a:r>
              <a:rPr lang="pt-BR" sz="2400" dirty="0">
                <a:latin typeface="Calibri"/>
                <a:ea typeface="+mn-lt"/>
                <a:cs typeface="Calibri"/>
              </a:rPr>
              <a:t>Todo documento HTML começa com a declaração do tipo de documento &lt;!DOCTYPE </a:t>
            </a:r>
            <a:r>
              <a:rPr lang="pt-BR" sz="2400" err="1">
                <a:latin typeface="Calibri"/>
                <a:ea typeface="+mn-lt"/>
                <a:cs typeface="Calibri"/>
              </a:rPr>
              <a:t>html</a:t>
            </a:r>
            <a:r>
              <a:rPr lang="pt-BR" sz="2400" dirty="0">
                <a:latin typeface="Calibri"/>
                <a:ea typeface="+mn-lt"/>
                <a:cs typeface="Calibri"/>
              </a:rPr>
              <a:t>&gt; e é estruturado em elementos principais: &lt;</a:t>
            </a:r>
            <a:r>
              <a:rPr lang="pt-BR" sz="2400" err="1">
                <a:latin typeface="Calibri"/>
                <a:ea typeface="+mn-lt"/>
                <a:cs typeface="Calibri"/>
              </a:rPr>
              <a:t>html</a:t>
            </a:r>
            <a:r>
              <a:rPr lang="pt-BR" sz="2400" dirty="0">
                <a:latin typeface="Calibri"/>
                <a:ea typeface="+mn-lt"/>
                <a:cs typeface="Calibri"/>
              </a:rPr>
              <a:t>&gt;, &lt;</a:t>
            </a:r>
            <a:r>
              <a:rPr lang="pt-BR" sz="2400" err="1">
                <a:latin typeface="Calibri"/>
                <a:ea typeface="+mn-lt"/>
                <a:cs typeface="Calibri"/>
              </a:rPr>
              <a:t>head</a:t>
            </a:r>
            <a:r>
              <a:rPr lang="pt-BR" sz="2400" dirty="0">
                <a:latin typeface="Calibri"/>
                <a:ea typeface="+mn-lt"/>
                <a:cs typeface="Calibri"/>
              </a:rPr>
              <a:t>&gt;, e &lt;body&gt;.</a:t>
            </a:r>
            <a:endParaRPr lang="pt-BR" dirty="0"/>
          </a:p>
        </p:txBody>
      </p:sp>
      <p:pic>
        <p:nvPicPr>
          <p:cNvPr id="15" name="Imagem 14" descr="Texto&#10;&#10;Descrição gerada automaticamente">
            <a:extLst>
              <a:ext uri="{FF2B5EF4-FFF2-40B4-BE49-F238E27FC236}">
                <a16:creationId xmlns:a16="http://schemas.microsoft.com/office/drawing/2014/main" id="{A4437B4A-3CEA-2522-7E50-4588A9982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53" y="4259709"/>
            <a:ext cx="7982499" cy="4767300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A1C6CE0-C44F-C5BB-1DC4-A06EF2CF6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4</a:t>
            </a:fld>
            <a:endParaRPr lang="pt-BR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494E87CE-3707-2B1E-BA26-06CCBEFF9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Iniciando com HTML: Dominando os Fundamentos da Linguagem da Web</a:t>
            </a:r>
          </a:p>
        </p:txBody>
      </p:sp>
    </p:spTree>
    <p:extLst>
      <p:ext uri="{BB962C8B-B14F-4D97-AF65-F5344CB8AC3E}">
        <p14:creationId xmlns:p14="http://schemas.microsoft.com/office/powerpoint/2010/main" val="38925688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69F7AA1-3BE5-F78C-19D7-2EB48E850D33}"/>
              </a:ext>
            </a:extLst>
          </p:cNvPr>
          <p:cNvSpPr/>
          <p:nvPr/>
        </p:nvSpPr>
        <p:spPr>
          <a:xfrm>
            <a:off x="669818" y="-7295"/>
            <a:ext cx="102141" cy="1106518"/>
          </a:xfrm>
          <a:prstGeom prst="rect">
            <a:avLst/>
          </a:prstGeom>
          <a:solidFill>
            <a:schemeClr val="accent2"/>
          </a:solidFill>
          <a:ln w="6350">
            <a:noFill/>
            <a:prstDash val="sysDot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5941168"/>
                      <a:gd name="connsiteY0" fmla="*/ 0 h 102140"/>
                      <a:gd name="connsiteX1" fmla="*/ 541306 w 5941168"/>
                      <a:gd name="connsiteY1" fmla="*/ 0 h 102140"/>
                      <a:gd name="connsiteX2" fmla="*/ 1201436 w 5941168"/>
                      <a:gd name="connsiteY2" fmla="*/ 0 h 102140"/>
                      <a:gd name="connsiteX3" fmla="*/ 1861566 w 5941168"/>
                      <a:gd name="connsiteY3" fmla="*/ 0 h 102140"/>
                      <a:gd name="connsiteX4" fmla="*/ 2343461 w 5941168"/>
                      <a:gd name="connsiteY4" fmla="*/ 0 h 102140"/>
                      <a:gd name="connsiteX5" fmla="*/ 3003590 w 5941168"/>
                      <a:gd name="connsiteY5" fmla="*/ 0 h 102140"/>
                      <a:gd name="connsiteX6" fmla="*/ 3544897 w 5941168"/>
                      <a:gd name="connsiteY6" fmla="*/ 0 h 102140"/>
                      <a:gd name="connsiteX7" fmla="*/ 4086203 w 5941168"/>
                      <a:gd name="connsiteY7" fmla="*/ 0 h 102140"/>
                      <a:gd name="connsiteX8" fmla="*/ 4805745 w 5941168"/>
                      <a:gd name="connsiteY8" fmla="*/ 0 h 102140"/>
                      <a:gd name="connsiteX9" fmla="*/ 5287640 w 5941168"/>
                      <a:gd name="connsiteY9" fmla="*/ 0 h 102140"/>
                      <a:gd name="connsiteX10" fmla="*/ 5941168 w 5941168"/>
                      <a:gd name="connsiteY10" fmla="*/ 0 h 102140"/>
                      <a:gd name="connsiteX11" fmla="*/ 5941168 w 5941168"/>
                      <a:gd name="connsiteY11" fmla="*/ 102140 h 102140"/>
                      <a:gd name="connsiteX12" fmla="*/ 5459273 w 5941168"/>
                      <a:gd name="connsiteY12" fmla="*/ 102140 h 102140"/>
                      <a:gd name="connsiteX13" fmla="*/ 4917967 w 5941168"/>
                      <a:gd name="connsiteY13" fmla="*/ 102140 h 102140"/>
                      <a:gd name="connsiteX14" fmla="*/ 4139014 w 5941168"/>
                      <a:gd name="connsiteY14" fmla="*/ 102140 h 102140"/>
                      <a:gd name="connsiteX15" fmla="*/ 3597707 w 5941168"/>
                      <a:gd name="connsiteY15" fmla="*/ 102140 h 102140"/>
                      <a:gd name="connsiteX16" fmla="*/ 2937578 w 5941168"/>
                      <a:gd name="connsiteY16" fmla="*/ 102140 h 102140"/>
                      <a:gd name="connsiteX17" fmla="*/ 2158624 w 5941168"/>
                      <a:gd name="connsiteY17" fmla="*/ 102140 h 102140"/>
                      <a:gd name="connsiteX18" fmla="*/ 1439083 w 5941168"/>
                      <a:gd name="connsiteY18" fmla="*/ 102140 h 102140"/>
                      <a:gd name="connsiteX19" fmla="*/ 838365 w 5941168"/>
                      <a:gd name="connsiteY19" fmla="*/ 102140 h 102140"/>
                      <a:gd name="connsiteX20" fmla="*/ 0 w 5941168"/>
                      <a:gd name="connsiteY20" fmla="*/ 102140 h 102140"/>
                      <a:gd name="connsiteX21" fmla="*/ 0 w 5941168"/>
                      <a:gd name="connsiteY21" fmla="*/ 0 h 102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941168" h="102140" fill="none" extrusionOk="0">
                        <a:moveTo>
                          <a:pt x="0" y="0"/>
                        </a:moveTo>
                        <a:cubicBezTo>
                          <a:pt x="228868" y="-6974"/>
                          <a:pt x="342876" y="-16694"/>
                          <a:pt x="541306" y="0"/>
                        </a:cubicBezTo>
                        <a:cubicBezTo>
                          <a:pt x="739736" y="16694"/>
                          <a:pt x="1035016" y="23168"/>
                          <a:pt x="1201436" y="0"/>
                        </a:cubicBezTo>
                        <a:cubicBezTo>
                          <a:pt x="1367856" y="-23168"/>
                          <a:pt x="1716940" y="-9588"/>
                          <a:pt x="1861566" y="0"/>
                        </a:cubicBezTo>
                        <a:cubicBezTo>
                          <a:pt x="2006192" y="9588"/>
                          <a:pt x="2207763" y="21981"/>
                          <a:pt x="2343461" y="0"/>
                        </a:cubicBezTo>
                        <a:cubicBezTo>
                          <a:pt x="2479159" y="-21981"/>
                          <a:pt x="2750648" y="13416"/>
                          <a:pt x="3003590" y="0"/>
                        </a:cubicBezTo>
                        <a:cubicBezTo>
                          <a:pt x="3256532" y="-13416"/>
                          <a:pt x="3337228" y="-18415"/>
                          <a:pt x="3544897" y="0"/>
                        </a:cubicBezTo>
                        <a:cubicBezTo>
                          <a:pt x="3752566" y="18415"/>
                          <a:pt x="3916496" y="3128"/>
                          <a:pt x="4086203" y="0"/>
                        </a:cubicBezTo>
                        <a:cubicBezTo>
                          <a:pt x="4255910" y="-3128"/>
                          <a:pt x="4621462" y="26283"/>
                          <a:pt x="4805745" y="0"/>
                        </a:cubicBezTo>
                        <a:cubicBezTo>
                          <a:pt x="4990028" y="-26283"/>
                          <a:pt x="5189992" y="-9856"/>
                          <a:pt x="5287640" y="0"/>
                        </a:cubicBezTo>
                        <a:cubicBezTo>
                          <a:pt x="5385289" y="9856"/>
                          <a:pt x="5798122" y="-6700"/>
                          <a:pt x="5941168" y="0"/>
                        </a:cubicBezTo>
                        <a:cubicBezTo>
                          <a:pt x="5945337" y="46630"/>
                          <a:pt x="5943066" y="79462"/>
                          <a:pt x="5941168" y="102140"/>
                        </a:cubicBezTo>
                        <a:cubicBezTo>
                          <a:pt x="5755018" y="95286"/>
                          <a:pt x="5630777" y="103542"/>
                          <a:pt x="5459273" y="102140"/>
                        </a:cubicBezTo>
                        <a:cubicBezTo>
                          <a:pt x="5287769" y="100738"/>
                          <a:pt x="5037230" y="93113"/>
                          <a:pt x="4917967" y="102140"/>
                        </a:cubicBezTo>
                        <a:cubicBezTo>
                          <a:pt x="4798704" y="111167"/>
                          <a:pt x="4439745" y="132052"/>
                          <a:pt x="4139014" y="102140"/>
                        </a:cubicBezTo>
                        <a:cubicBezTo>
                          <a:pt x="3838283" y="72228"/>
                          <a:pt x="3848038" y="92507"/>
                          <a:pt x="3597707" y="102140"/>
                        </a:cubicBezTo>
                        <a:cubicBezTo>
                          <a:pt x="3347376" y="111773"/>
                          <a:pt x="3165976" y="111400"/>
                          <a:pt x="2937578" y="102140"/>
                        </a:cubicBezTo>
                        <a:cubicBezTo>
                          <a:pt x="2709180" y="92880"/>
                          <a:pt x="2375847" y="122129"/>
                          <a:pt x="2158624" y="102140"/>
                        </a:cubicBezTo>
                        <a:cubicBezTo>
                          <a:pt x="1941401" y="82151"/>
                          <a:pt x="1592096" y="68272"/>
                          <a:pt x="1439083" y="102140"/>
                        </a:cubicBezTo>
                        <a:cubicBezTo>
                          <a:pt x="1286070" y="136008"/>
                          <a:pt x="1084033" y="111449"/>
                          <a:pt x="838365" y="102140"/>
                        </a:cubicBezTo>
                        <a:cubicBezTo>
                          <a:pt x="592697" y="92831"/>
                          <a:pt x="278192" y="69898"/>
                          <a:pt x="0" y="102140"/>
                        </a:cubicBezTo>
                        <a:cubicBezTo>
                          <a:pt x="-2185" y="66540"/>
                          <a:pt x="-2413" y="22193"/>
                          <a:pt x="0" y="0"/>
                        </a:cubicBezTo>
                        <a:close/>
                      </a:path>
                      <a:path w="5941168" h="102140" stroke="0" extrusionOk="0">
                        <a:moveTo>
                          <a:pt x="0" y="0"/>
                        </a:moveTo>
                        <a:cubicBezTo>
                          <a:pt x="151438" y="-14394"/>
                          <a:pt x="412410" y="-28191"/>
                          <a:pt x="600718" y="0"/>
                        </a:cubicBezTo>
                        <a:cubicBezTo>
                          <a:pt x="789026" y="28191"/>
                          <a:pt x="894825" y="15438"/>
                          <a:pt x="1142025" y="0"/>
                        </a:cubicBezTo>
                        <a:cubicBezTo>
                          <a:pt x="1389225" y="-15438"/>
                          <a:pt x="1536556" y="22022"/>
                          <a:pt x="1683331" y="0"/>
                        </a:cubicBezTo>
                        <a:cubicBezTo>
                          <a:pt x="1830106" y="-22022"/>
                          <a:pt x="1976350" y="-23696"/>
                          <a:pt x="2165226" y="0"/>
                        </a:cubicBezTo>
                        <a:cubicBezTo>
                          <a:pt x="2354102" y="23696"/>
                          <a:pt x="2424404" y="-8619"/>
                          <a:pt x="2647120" y="0"/>
                        </a:cubicBezTo>
                        <a:cubicBezTo>
                          <a:pt x="2869836" y="8619"/>
                          <a:pt x="3013187" y="-3818"/>
                          <a:pt x="3129015" y="0"/>
                        </a:cubicBezTo>
                        <a:cubicBezTo>
                          <a:pt x="3244844" y="3818"/>
                          <a:pt x="3609525" y="-14305"/>
                          <a:pt x="3848557" y="0"/>
                        </a:cubicBezTo>
                        <a:cubicBezTo>
                          <a:pt x="4087589" y="14305"/>
                          <a:pt x="4227984" y="3406"/>
                          <a:pt x="4330451" y="0"/>
                        </a:cubicBezTo>
                        <a:cubicBezTo>
                          <a:pt x="4432918" y="-3406"/>
                          <a:pt x="4667963" y="-714"/>
                          <a:pt x="4871758" y="0"/>
                        </a:cubicBezTo>
                        <a:cubicBezTo>
                          <a:pt x="5075553" y="714"/>
                          <a:pt x="5485490" y="-27442"/>
                          <a:pt x="5941168" y="0"/>
                        </a:cubicBezTo>
                        <a:cubicBezTo>
                          <a:pt x="5942648" y="49101"/>
                          <a:pt x="5937947" y="72645"/>
                          <a:pt x="5941168" y="102140"/>
                        </a:cubicBezTo>
                        <a:cubicBezTo>
                          <a:pt x="5725204" y="107522"/>
                          <a:pt x="5592468" y="108516"/>
                          <a:pt x="5399862" y="102140"/>
                        </a:cubicBezTo>
                        <a:cubicBezTo>
                          <a:pt x="5207256" y="95764"/>
                          <a:pt x="5122964" y="84880"/>
                          <a:pt x="4858555" y="102140"/>
                        </a:cubicBezTo>
                        <a:cubicBezTo>
                          <a:pt x="4594146" y="119400"/>
                          <a:pt x="4292411" y="132372"/>
                          <a:pt x="4139014" y="102140"/>
                        </a:cubicBezTo>
                        <a:cubicBezTo>
                          <a:pt x="3985617" y="71908"/>
                          <a:pt x="3686075" y="72689"/>
                          <a:pt x="3419472" y="102140"/>
                        </a:cubicBezTo>
                        <a:cubicBezTo>
                          <a:pt x="3152869" y="131591"/>
                          <a:pt x="3034356" y="101187"/>
                          <a:pt x="2818754" y="102140"/>
                        </a:cubicBezTo>
                        <a:cubicBezTo>
                          <a:pt x="2603152" y="103093"/>
                          <a:pt x="2230611" y="96587"/>
                          <a:pt x="2039801" y="102140"/>
                        </a:cubicBezTo>
                        <a:cubicBezTo>
                          <a:pt x="1848991" y="107693"/>
                          <a:pt x="1721574" y="121765"/>
                          <a:pt x="1498495" y="102140"/>
                        </a:cubicBezTo>
                        <a:cubicBezTo>
                          <a:pt x="1275416" y="82515"/>
                          <a:pt x="1169348" y="75643"/>
                          <a:pt x="897776" y="102140"/>
                        </a:cubicBezTo>
                        <a:cubicBezTo>
                          <a:pt x="626204" y="128637"/>
                          <a:pt x="273485" y="120154"/>
                          <a:pt x="0" y="102140"/>
                        </a:cubicBezTo>
                        <a:cubicBezTo>
                          <a:pt x="-373" y="62806"/>
                          <a:pt x="3781" y="247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dist="38100" dir="2700000">
              <a:srgbClr val="000000">
                <a:alpha val="40000"/>
              </a:srgbClr>
            </a:outerShdw>
            <a:reflection stA="4000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ubtítulo">
            <a:extLst>
              <a:ext uri="{FF2B5EF4-FFF2-40B4-BE49-F238E27FC236}">
                <a16:creationId xmlns:a16="http://schemas.microsoft.com/office/drawing/2014/main" id="{B3B5B300-52CF-0A66-7D2F-0B8A8BAD22BE}"/>
              </a:ext>
            </a:extLst>
          </p:cNvPr>
          <p:cNvSpPr txBox="1"/>
          <p:nvPr/>
        </p:nvSpPr>
        <p:spPr>
          <a:xfrm>
            <a:off x="1619022" y="489132"/>
            <a:ext cx="709219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>
                <a:latin typeface="Calibri Light"/>
                <a:ea typeface="+mn-lt"/>
                <a:cs typeface="Calibri Light"/>
              </a:rPr>
              <a:t>Células de Dados: </a:t>
            </a:r>
            <a:r>
              <a:rPr lang="pt-BR" sz="3200" dirty="0">
                <a:latin typeface="Calibri Light"/>
                <a:ea typeface="Calibri Light"/>
                <a:cs typeface="Calibri Light"/>
              </a:rPr>
              <a:t>&lt;</a:t>
            </a:r>
            <a:r>
              <a:rPr lang="pt-BR" sz="3200" dirty="0" err="1">
                <a:latin typeface="Calibri Light"/>
                <a:ea typeface="Calibri Light"/>
                <a:cs typeface="Calibri Light"/>
              </a:rPr>
              <a:t>td</a:t>
            </a:r>
            <a:r>
              <a:rPr lang="pt-BR" sz="3200" dirty="0">
                <a:latin typeface="Calibri Light"/>
                <a:ea typeface="Calibri Light"/>
                <a:cs typeface="Calibri Light"/>
              </a:rPr>
              <a:t>&gt;</a:t>
            </a:r>
            <a:endParaRPr lang="pt-BR" dirty="0"/>
          </a:p>
        </p:txBody>
      </p:sp>
      <p:sp>
        <p:nvSpPr>
          <p:cNvPr id="8" name="texto">
            <a:extLst>
              <a:ext uri="{FF2B5EF4-FFF2-40B4-BE49-F238E27FC236}">
                <a16:creationId xmlns:a16="http://schemas.microsoft.com/office/drawing/2014/main" id="{A731BDB1-9959-A6CB-A930-801EE3E05DA8}"/>
              </a:ext>
            </a:extLst>
          </p:cNvPr>
          <p:cNvSpPr txBox="1"/>
          <p:nvPr/>
        </p:nvSpPr>
        <p:spPr>
          <a:xfrm>
            <a:off x="1306928" y="1449432"/>
            <a:ext cx="740091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400" dirty="0">
                <a:latin typeface="Calibri"/>
                <a:ea typeface="+mn-lt"/>
                <a:cs typeface="Calibri"/>
              </a:rPr>
              <a:t> As células de dados são definidas pela </a:t>
            </a:r>
            <a:r>
              <a:rPr lang="pt-BR" sz="2400" dirty="0" err="1">
                <a:latin typeface="Calibri"/>
                <a:ea typeface="+mn-lt"/>
                <a:cs typeface="Calibri"/>
              </a:rPr>
              <a:t>tag</a:t>
            </a:r>
            <a:r>
              <a:rPr lang="pt-BR" sz="2400" dirty="0">
                <a:latin typeface="Calibri"/>
                <a:ea typeface="+mn-lt"/>
                <a:cs typeface="Calibri"/>
              </a:rPr>
              <a:t> &lt;</a:t>
            </a:r>
            <a:r>
              <a:rPr lang="pt-BR" sz="2400" dirty="0" err="1">
                <a:latin typeface="Calibri"/>
                <a:ea typeface="+mn-lt"/>
                <a:cs typeface="Calibri"/>
              </a:rPr>
              <a:t>td</a:t>
            </a:r>
            <a:r>
              <a:rPr lang="pt-BR" sz="2400" dirty="0">
                <a:latin typeface="Calibri"/>
                <a:ea typeface="+mn-lt"/>
                <a:cs typeface="Calibri"/>
              </a:rPr>
              <a:t>&gt;, que contém os dados reais da tabela.</a:t>
            </a:r>
            <a:endParaRPr lang="pt-BR" dirty="0">
              <a:latin typeface="Calibri"/>
              <a:ea typeface="+mn-lt"/>
              <a:cs typeface="Calibri"/>
            </a:endParaRPr>
          </a:p>
          <a:p>
            <a:pPr algn="just"/>
            <a:endParaRPr lang="pt-BR" sz="2400" dirty="0">
              <a:latin typeface="Calibri"/>
              <a:ea typeface="Calibri"/>
              <a:cs typeface="Calibri"/>
            </a:endParaRPr>
          </a:p>
          <a:p>
            <a:pPr algn="just"/>
            <a:endParaRPr lang="pt-BR" sz="2400" dirty="0">
              <a:latin typeface="Calibri"/>
              <a:ea typeface="+mn-lt"/>
              <a:cs typeface="Calibri"/>
            </a:endParaRPr>
          </a:p>
        </p:txBody>
      </p:sp>
      <p:pic>
        <p:nvPicPr>
          <p:cNvPr id="2" name="Imagem 1" descr="Texto&#10;&#10;Descrição gerada automaticamente">
            <a:extLst>
              <a:ext uri="{FF2B5EF4-FFF2-40B4-BE49-F238E27FC236}">
                <a16:creationId xmlns:a16="http://schemas.microsoft.com/office/drawing/2014/main" id="{2C76FB33-582B-A471-47B7-8ECA9C27E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58" y="3203175"/>
            <a:ext cx="8463486" cy="5100290"/>
          </a:xfrm>
          <a:prstGeom prst="rect">
            <a:avLst/>
          </a:prstGeom>
        </p:spPr>
      </p:pic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D5BEB9DD-100A-0578-C52B-C80FF1AF1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40</a:t>
            </a:fld>
            <a:endParaRPr lang="pt-BR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0EE013EF-E524-8112-24D3-83DC83723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Iniciando com HTML: Dominando os Fundamentos da Linguagem da Web</a:t>
            </a:r>
          </a:p>
        </p:txBody>
      </p:sp>
    </p:spTree>
    <p:extLst>
      <p:ext uri="{BB962C8B-B14F-4D97-AF65-F5344CB8AC3E}">
        <p14:creationId xmlns:p14="http://schemas.microsoft.com/office/powerpoint/2010/main" val="19118282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69F7AA1-3BE5-F78C-19D7-2EB48E850D33}"/>
              </a:ext>
            </a:extLst>
          </p:cNvPr>
          <p:cNvSpPr/>
          <p:nvPr/>
        </p:nvSpPr>
        <p:spPr>
          <a:xfrm>
            <a:off x="669818" y="-7295"/>
            <a:ext cx="102141" cy="1106518"/>
          </a:xfrm>
          <a:prstGeom prst="rect">
            <a:avLst/>
          </a:prstGeom>
          <a:solidFill>
            <a:schemeClr val="accent2"/>
          </a:solidFill>
          <a:ln w="6350">
            <a:noFill/>
            <a:prstDash val="sysDot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5941168"/>
                      <a:gd name="connsiteY0" fmla="*/ 0 h 102140"/>
                      <a:gd name="connsiteX1" fmla="*/ 541306 w 5941168"/>
                      <a:gd name="connsiteY1" fmla="*/ 0 h 102140"/>
                      <a:gd name="connsiteX2" fmla="*/ 1201436 w 5941168"/>
                      <a:gd name="connsiteY2" fmla="*/ 0 h 102140"/>
                      <a:gd name="connsiteX3" fmla="*/ 1861566 w 5941168"/>
                      <a:gd name="connsiteY3" fmla="*/ 0 h 102140"/>
                      <a:gd name="connsiteX4" fmla="*/ 2343461 w 5941168"/>
                      <a:gd name="connsiteY4" fmla="*/ 0 h 102140"/>
                      <a:gd name="connsiteX5" fmla="*/ 3003590 w 5941168"/>
                      <a:gd name="connsiteY5" fmla="*/ 0 h 102140"/>
                      <a:gd name="connsiteX6" fmla="*/ 3544897 w 5941168"/>
                      <a:gd name="connsiteY6" fmla="*/ 0 h 102140"/>
                      <a:gd name="connsiteX7" fmla="*/ 4086203 w 5941168"/>
                      <a:gd name="connsiteY7" fmla="*/ 0 h 102140"/>
                      <a:gd name="connsiteX8" fmla="*/ 4805745 w 5941168"/>
                      <a:gd name="connsiteY8" fmla="*/ 0 h 102140"/>
                      <a:gd name="connsiteX9" fmla="*/ 5287640 w 5941168"/>
                      <a:gd name="connsiteY9" fmla="*/ 0 h 102140"/>
                      <a:gd name="connsiteX10" fmla="*/ 5941168 w 5941168"/>
                      <a:gd name="connsiteY10" fmla="*/ 0 h 102140"/>
                      <a:gd name="connsiteX11" fmla="*/ 5941168 w 5941168"/>
                      <a:gd name="connsiteY11" fmla="*/ 102140 h 102140"/>
                      <a:gd name="connsiteX12" fmla="*/ 5459273 w 5941168"/>
                      <a:gd name="connsiteY12" fmla="*/ 102140 h 102140"/>
                      <a:gd name="connsiteX13" fmla="*/ 4917967 w 5941168"/>
                      <a:gd name="connsiteY13" fmla="*/ 102140 h 102140"/>
                      <a:gd name="connsiteX14" fmla="*/ 4139014 w 5941168"/>
                      <a:gd name="connsiteY14" fmla="*/ 102140 h 102140"/>
                      <a:gd name="connsiteX15" fmla="*/ 3597707 w 5941168"/>
                      <a:gd name="connsiteY15" fmla="*/ 102140 h 102140"/>
                      <a:gd name="connsiteX16" fmla="*/ 2937578 w 5941168"/>
                      <a:gd name="connsiteY16" fmla="*/ 102140 h 102140"/>
                      <a:gd name="connsiteX17" fmla="*/ 2158624 w 5941168"/>
                      <a:gd name="connsiteY17" fmla="*/ 102140 h 102140"/>
                      <a:gd name="connsiteX18" fmla="*/ 1439083 w 5941168"/>
                      <a:gd name="connsiteY18" fmla="*/ 102140 h 102140"/>
                      <a:gd name="connsiteX19" fmla="*/ 838365 w 5941168"/>
                      <a:gd name="connsiteY19" fmla="*/ 102140 h 102140"/>
                      <a:gd name="connsiteX20" fmla="*/ 0 w 5941168"/>
                      <a:gd name="connsiteY20" fmla="*/ 102140 h 102140"/>
                      <a:gd name="connsiteX21" fmla="*/ 0 w 5941168"/>
                      <a:gd name="connsiteY21" fmla="*/ 0 h 102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941168" h="102140" fill="none" extrusionOk="0">
                        <a:moveTo>
                          <a:pt x="0" y="0"/>
                        </a:moveTo>
                        <a:cubicBezTo>
                          <a:pt x="228868" y="-6974"/>
                          <a:pt x="342876" y="-16694"/>
                          <a:pt x="541306" y="0"/>
                        </a:cubicBezTo>
                        <a:cubicBezTo>
                          <a:pt x="739736" y="16694"/>
                          <a:pt x="1035016" y="23168"/>
                          <a:pt x="1201436" y="0"/>
                        </a:cubicBezTo>
                        <a:cubicBezTo>
                          <a:pt x="1367856" y="-23168"/>
                          <a:pt x="1716940" y="-9588"/>
                          <a:pt x="1861566" y="0"/>
                        </a:cubicBezTo>
                        <a:cubicBezTo>
                          <a:pt x="2006192" y="9588"/>
                          <a:pt x="2207763" y="21981"/>
                          <a:pt x="2343461" y="0"/>
                        </a:cubicBezTo>
                        <a:cubicBezTo>
                          <a:pt x="2479159" y="-21981"/>
                          <a:pt x="2750648" y="13416"/>
                          <a:pt x="3003590" y="0"/>
                        </a:cubicBezTo>
                        <a:cubicBezTo>
                          <a:pt x="3256532" y="-13416"/>
                          <a:pt x="3337228" y="-18415"/>
                          <a:pt x="3544897" y="0"/>
                        </a:cubicBezTo>
                        <a:cubicBezTo>
                          <a:pt x="3752566" y="18415"/>
                          <a:pt x="3916496" y="3128"/>
                          <a:pt x="4086203" y="0"/>
                        </a:cubicBezTo>
                        <a:cubicBezTo>
                          <a:pt x="4255910" y="-3128"/>
                          <a:pt x="4621462" y="26283"/>
                          <a:pt x="4805745" y="0"/>
                        </a:cubicBezTo>
                        <a:cubicBezTo>
                          <a:pt x="4990028" y="-26283"/>
                          <a:pt x="5189992" y="-9856"/>
                          <a:pt x="5287640" y="0"/>
                        </a:cubicBezTo>
                        <a:cubicBezTo>
                          <a:pt x="5385289" y="9856"/>
                          <a:pt x="5798122" y="-6700"/>
                          <a:pt x="5941168" y="0"/>
                        </a:cubicBezTo>
                        <a:cubicBezTo>
                          <a:pt x="5945337" y="46630"/>
                          <a:pt x="5943066" y="79462"/>
                          <a:pt x="5941168" y="102140"/>
                        </a:cubicBezTo>
                        <a:cubicBezTo>
                          <a:pt x="5755018" y="95286"/>
                          <a:pt x="5630777" y="103542"/>
                          <a:pt x="5459273" y="102140"/>
                        </a:cubicBezTo>
                        <a:cubicBezTo>
                          <a:pt x="5287769" y="100738"/>
                          <a:pt x="5037230" y="93113"/>
                          <a:pt x="4917967" y="102140"/>
                        </a:cubicBezTo>
                        <a:cubicBezTo>
                          <a:pt x="4798704" y="111167"/>
                          <a:pt x="4439745" y="132052"/>
                          <a:pt x="4139014" y="102140"/>
                        </a:cubicBezTo>
                        <a:cubicBezTo>
                          <a:pt x="3838283" y="72228"/>
                          <a:pt x="3848038" y="92507"/>
                          <a:pt x="3597707" y="102140"/>
                        </a:cubicBezTo>
                        <a:cubicBezTo>
                          <a:pt x="3347376" y="111773"/>
                          <a:pt x="3165976" y="111400"/>
                          <a:pt x="2937578" y="102140"/>
                        </a:cubicBezTo>
                        <a:cubicBezTo>
                          <a:pt x="2709180" y="92880"/>
                          <a:pt x="2375847" y="122129"/>
                          <a:pt x="2158624" y="102140"/>
                        </a:cubicBezTo>
                        <a:cubicBezTo>
                          <a:pt x="1941401" y="82151"/>
                          <a:pt x="1592096" y="68272"/>
                          <a:pt x="1439083" y="102140"/>
                        </a:cubicBezTo>
                        <a:cubicBezTo>
                          <a:pt x="1286070" y="136008"/>
                          <a:pt x="1084033" y="111449"/>
                          <a:pt x="838365" y="102140"/>
                        </a:cubicBezTo>
                        <a:cubicBezTo>
                          <a:pt x="592697" y="92831"/>
                          <a:pt x="278192" y="69898"/>
                          <a:pt x="0" y="102140"/>
                        </a:cubicBezTo>
                        <a:cubicBezTo>
                          <a:pt x="-2185" y="66540"/>
                          <a:pt x="-2413" y="22193"/>
                          <a:pt x="0" y="0"/>
                        </a:cubicBezTo>
                        <a:close/>
                      </a:path>
                      <a:path w="5941168" h="102140" stroke="0" extrusionOk="0">
                        <a:moveTo>
                          <a:pt x="0" y="0"/>
                        </a:moveTo>
                        <a:cubicBezTo>
                          <a:pt x="151438" y="-14394"/>
                          <a:pt x="412410" y="-28191"/>
                          <a:pt x="600718" y="0"/>
                        </a:cubicBezTo>
                        <a:cubicBezTo>
                          <a:pt x="789026" y="28191"/>
                          <a:pt x="894825" y="15438"/>
                          <a:pt x="1142025" y="0"/>
                        </a:cubicBezTo>
                        <a:cubicBezTo>
                          <a:pt x="1389225" y="-15438"/>
                          <a:pt x="1536556" y="22022"/>
                          <a:pt x="1683331" y="0"/>
                        </a:cubicBezTo>
                        <a:cubicBezTo>
                          <a:pt x="1830106" y="-22022"/>
                          <a:pt x="1976350" y="-23696"/>
                          <a:pt x="2165226" y="0"/>
                        </a:cubicBezTo>
                        <a:cubicBezTo>
                          <a:pt x="2354102" y="23696"/>
                          <a:pt x="2424404" y="-8619"/>
                          <a:pt x="2647120" y="0"/>
                        </a:cubicBezTo>
                        <a:cubicBezTo>
                          <a:pt x="2869836" y="8619"/>
                          <a:pt x="3013187" y="-3818"/>
                          <a:pt x="3129015" y="0"/>
                        </a:cubicBezTo>
                        <a:cubicBezTo>
                          <a:pt x="3244844" y="3818"/>
                          <a:pt x="3609525" y="-14305"/>
                          <a:pt x="3848557" y="0"/>
                        </a:cubicBezTo>
                        <a:cubicBezTo>
                          <a:pt x="4087589" y="14305"/>
                          <a:pt x="4227984" y="3406"/>
                          <a:pt x="4330451" y="0"/>
                        </a:cubicBezTo>
                        <a:cubicBezTo>
                          <a:pt x="4432918" y="-3406"/>
                          <a:pt x="4667963" y="-714"/>
                          <a:pt x="4871758" y="0"/>
                        </a:cubicBezTo>
                        <a:cubicBezTo>
                          <a:pt x="5075553" y="714"/>
                          <a:pt x="5485490" y="-27442"/>
                          <a:pt x="5941168" y="0"/>
                        </a:cubicBezTo>
                        <a:cubicBezTo>
                          <a:pt x="5942648" y="49101"/>
                          <a:pt x="5937947" y="72645"/>
                          <a:pt x="5941168" y="102140"/>
                        </a:cubicBezTo>
                        <a:cubicBezTo>
                          <a:pt x="5725204" y="107522"/>
                          <a:pt x="5592468" y="108516"/>
                          <a:pt x="5399862" y="102140"/>
                        </a:cubicBezTo>
                        <a:cubicBezTo>
                          <a:pt x="5207256" y="95764"/>
                          <a:pt x="5122964" y="84880"/>
                          <a:pt x="4858555" y="102140"/>
                        </a:cubicBezTo>
                        <a:cubicBezTo>
                          <a:pt x="4594146" y="119400"/>
                          <a:pt x="4292411" y="132372"/>
                          <a:pt x="4139014" y="102140"/>
                        </a:cubicBezTo>
                        <a:cubicBezTo>
                          <a:pt x="3985617" y="71908"/>
                          <a:pt x="3686075" y="72689"/>
                          <a:pt x="3419472" y="102140"/>
                        </a:cubicBezTo>
                        <a:cubicBezTo>
                          <a:pt x="3152869" y="131591"/>
                          <a:pt x="3034356" y="101187"/>
                          <a:pt x="2818754" y="102140"/>
                        </a:cubicBezTo>
                        <a:cubicBezTo>
                          <a:pt x="2603152" y="103093"/>
                          <a:pt x="2230611" y="96587"/>
                          <a:pt x="2039801" y="102140"/>
                        </a:cubicBezTo>
                        <a:cubicBezTo>
                          <a:pt x="1848991" y="107693"/>
                          <a:pt x="1721574" y="121765"/>
                          <a:pt x="1498495" y="102140"/>
                        </a:cubicBezTo>
                        <a:cubicBezTo>
                          <a:pt x="1275416" y="82515"/>
                          <a:pt x="1169348" y="75643"/>
                          <a:pt x="897776" y="102140"/>
                        </a:cubicBezTo>
                        <a:cubicBezTo>
                          <a:pt x="626204" y="128637"/>
                          <a:pt x="273485" y="120154"/>
                          <a:pt x="0" y="102140"/>
                        </a:cubicBezTo>
                        <a:cubicBezTo>
                          <a:pt x="-373" y="62806"/>
                          <a:pt x="3781" y="247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dist="38100" dir="2700000">
              <a:srgbClr val="000000">
                <a:alpha val="40000"/>
              </a:srgbClr>
            </a:outerShdw>
            <a:reflection stA="4000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">
            <a:extLst>
              <a:ext uri="{FF2B5EF4-FFF2-40B4-BE49-F238E27FC236}">
                <a16:creationId xmlns:a16="http://schemas.microsoft.com/office/drawing/2014/main" id="{9B182642-FB1F-E309-CA5C-AE29980C5306}"/>
              </a:ext>
            </a:extLst>
          </p:cNvPr>
          <p:cNvSpPr txBox="1"/>
          <p:nvPr/>
        </p:nvSpPr>
        <p:spPr>
          <a:xfrm>
            <a:off x="1623921" y="535067"/>
            <a:ext cx="5820849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000" dirty="0">
                <a:latin typeface="Impact"/>
                <a:ea typeface="+mn-lt"/>
                <a:cs typeface="+mn-lt"/>
              </a:rPr>
              <a:t>Atributos das Tabelas</a:t>
            </a:r>
            <a:endParaRPr lang="pt-BR" dirty="0"/>
          </a:p>
          <a:p>
            <a:endParaRPr lang="pt-BR" sz="4000" dirty="0">
              <a:latin typeface="Impact"/>
            </a:endParaRPr>
          </a:p>
        </p:txBody>
      </p:sp>
      <p:sp>
        <p:nvSpPr>
          <p:cNvPr id="2" name="subtítulo">
            <a:extLst>
              <a:ext uri="{FF2B5EF4-FFF2-40B4-BE49-F238E27FC236}">
                <a16:creationId xmlns:a16="http://schemas.microsoft.com/office/drawing/2014/main" id="{113D91C8-AEF5-E614-5355-67C7CCE6CB8D}"/>
              </a:ext>
            </a:extLst>
          </p:cNvPr>
          <p:cNvSpPr txBox="1"/>
          <p:nvPr/>
        </p:nvSpPr>
        <p:spPr>
          <a:xfrm>
            <a:off x="1489526" y="1543599"/>
            <a:ext cx="661121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>
                <a:latin typeface="Calibri Light"/>
                <a:ea typeface="+mn-lt"/>
                <a:cs typeface="Calibri Light"/>
              </a:rPr>
              <a:t>Atributo </a:t>
            </a:r>
            <a:r>
              <a:rPr lang="pt-BR" sz="3200" dirty="0" err="1">
                <a:latin typeface="Calibri Light"/>
                <a:ea typeface="+mn-lt"/>
                <a:cs typeface="Calibri Light"/>
              </a:rPr>
              <a:t>border</a:t>
            </a:r>
            <a:endParaRPr lang="pt-BR" dirty="0" err="1"/>
          </a:p>
        </p:txBody>
      </p:sp>
      <p:sp>
        <p:nvSpPr>
          <p:cNvPr id="6" name="texto">
            <a:extLst>
              <a:ext uri="{FF2B5EF4-FFF2-40B4-BE49-F238E27FC236}">
                <a16:creationId xmlns:a16="http://schemas.microsoft.com/office/drawing/2014/main" id="{073E3F86-AE8B-5241-6BB8-F8E278A4719F}"/>
              </a:ext>
            </a:extLst>
          </p:cNvPr>
          <p:cNvSpPr txBox="1"/>
          <p:nvPr/>
        </p:nvSpPr>
        <p:spPr>
          <a:xfrm>
            <a:off x="1288429" y="2411402"/>
            <a:ext cx="740091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400" dirty="0">
                <a:latin typeface="Calibri"/>
                <a:ea typeface="+mn-lt"/>
                <a:cs typeface="Calibri"/>
              </a:rPr>
              <a:t> O atributo </a:t>
            </a:r>
            <a:r>
              <a:rPr lang="pt-BR" sz="2400" dirty="0" err="1">
                <a:latin typeface="Calibri"/>
                <a:ea typeface="+mn-lt"/>
                <a:cs typeface="Calibri"/>
              </a:rPr>
              <a:t>border</a:t>
            </a:r>
            <a:r>
              <a:rPr lang="pt-BR" sz="2400" dirty="0">
                <a:latin typeface="Calibri"/>
                <a:ea typeface="+mn-lt"/>
                <a:cs typeface="Calibri"/>
              </a:rPr>
              <a:t> adiciona bordas às tabelas. No HTML5, é recomendado usar CSS para estilizar tabelas, mas o atributo </a:t>
            </a:r>
            <a:r>
              <a:rPr lang="pt-BR" sz="2400" dirty="0" err="1">
                <a:latin typeface="Calibri"/>
                <a:ea typeface="+mn-lt"/>
                <a:cs typeface="Calibri"/>
              </a:rPr>
              <a:t>border</a:t>
            </a:r>
            <a:r>
              <a:rPr lang="pt-BR" sz="2400" dirty="0">
                <a:latin typeface="Calibri"/>
                <a:ea typeface="+mn-lt"/>
                <a:cs typeface="Calibri"/>
              </a:rPr>
              <a:t> ainda é suportado.</a:t>
            </a:r>
            <a:endParaRPr lang="pt-BR" dirty="0">
              <a:latin typeface="Calibri"/>
              <a:ea typeface="+mn-lt"/>
              <a:cs typeface="Calibri"/>
            </a:endParaRPr>
          </a:p>
        </p:txBody>
      </p:sp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27DE90EA-6A29-14EF-50A6-484ADD27A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59" y="4368639"/>
            <a:ext cx="8463482" cy="5155786"/>
          </a:xfrm>
          <a:prstGeom prst="rect">
            <a:avLst/>
          </a:prstGeom>
        </p:spPr>
      </p:pic>
      <p:sp>
        <p:nvSpPr>
          <p:cNvPr id="11" name="Espaço Reservado para Número de Slide 10">
            <a:extLst>
              <a:ext uri="{FF2B5EF4-FFF2-40B4-BE49-F238E27FC236}">
                <a16:creationId xmlns:a16="http://schemas.microsoft.com/office/drawing/2014/main" id="{C420205D-731A-DB47-0AFD-6E1C2657E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41</a:t>
            </a:fld>
            <a:endParaRPr lang="pt-BR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95CF6F74-4D29-63FF-9ABE-BE501A41B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Iniciando com HTML: Dominando os Fundamentos da Linguagem da Web</a:t>
            </a:r>
          </a:p>
        </p:txBody>
      </p:sp>
    </p:spTree>
    <p:extLst>
      <p:ext uri="{BB962C8B-B14F-4D97-AF65-F5344CB8AC3E}">
        <p14:creationId xmlns:p14="http://schemas.microsoft.com/office/powerpoint/2010/main" val="9974269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69F7AA1-3BE5-F78C-19D7-2EB48E850D33}"/>
              </a:ext>
            </a:extLst>
          </p:cNvPr>
          <p:cNvSpPr/>
          <p:nvPr/>
        </p:nvSpPr>
        <p:spPr>
          <a:xfrm>
            <a:off x="669818" y="-7295"/>
            <a:ext cx="102141" cy="1106518"/>
          </a:xfrm>
          <a:prstGeom prst="rect">
            <a:avLst/>
          </a:prstGeom>
          <a:solidFill>
            <a:schemeClr val="accent2"/>
          </a:solidFill>
          <a:ln w="6350">
            <a:noFill/>
            <a:prstDash val="sysDot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5941168"/>
                      <a:gd name="connsiteY0" fmla="*/ 0 h 102140"/>
                      <a:gd name="connsiteX1" fmla="*/ 541306 w 5941168"/>
                      <a:gd name="connsiteY1" fmla="*/ 0 h 102140"/>
                      <a:gd name="connsiteX2" fmla="*/ 1201436 w 5941168"/>
                      <a:gd name="connsiteY2" fmla="*/ 0 h 102140"/>
                      <a:gd name="connsiteX3" fmla="*/ 1861566 w 5941168"/>
                      <a:gd name="connsiteY3" fmla="*/ 0 h 102140"/>
                      <a:gd name="connsiteX4" fmla="*/ 2343461 w 5941168"/>
                      <a:gd name="connsiteY4" fmla="*/ 0 h 102140"/>
                      <a:gd name="connsiteX5" fmla="*/ 3003590 w 5941168"/>
                      <a:gd name="connsiteY5" fmla="*/ 0 h 102140"/>
                      <a:gd name="connsiteX6" fmla="*/ 3544897 w 5941168"/>
                      <a:gd name="connsiteY6" fmla="*/ 0 h 102140"/>
                      <a:gd name="connsiteX7" fmla="*/ 4086203 w 5941168"/>
                      <a:gd name="connsiteY7" fmla="*/ 0 h 102140"/>
                      <a:gd name="connsiteX8" fmla="*/ 4805745 w 5941168"/>
                      <a:gd name="connsiteY8" fmla="*/ 0 h 102140"/>
                      <a:gd name="connsiteX9" fmla="*/ 5287640 w 5941168"/>
                      <a:gd name="connsiteY9" fmla="*/ 0 h 102140"/>
                      <a:gd name="connsiteX10" fmla="*/ 5941168 w 5941168"/>
                      <a:gd name="connsiteY10" fmla="*/ 0 h 102140"/>
                      <a:gd name="connsiteX11" fmla="*/ 5941168 w 5941168"/>
                      <a:gd name="connsiteY11" fmla="*/ 102140 h 102140"/>
                      <a:gd name="connsiteX12" fmla="*/ 5459273 w 5941168"/>
                      <a:gd name="connsiteY12" fmla="*/ 102140 h 102140"/>
                      <a:gd name="connsiteX13" fmla="*/ 4917967 w 5941168"/>
                      <a:gd name="connsiteY13" fmla="*/ 102140 h 102140"/>
                      <a:gd name="connsiteX14" fmla="*/ 4139014 w 5941168"/>
                      <a:gd name="connsiteY14" fmla="*/ 102140 h 102140"/>
                      <a:gd name="connsiteX15" fmla="*/ 3597707 w 5941168"/>
                      <a:gd name="connsiteY15" fmla="*/ 102140 h 102140"/>
                      <a:gd name="connsiteX16" fmla="*/ 2937578 w 5941168"/>
                      <a:gd name="connsiteY16" fmla="*/ 102140 h 102140"/>
                      <a:gd name="connsiteX17" fmla="*/ 2158624 w 5941168"/>
                      <a:gd name="connsiteY17" fmla="*/ 102140 h 102140"/>
                      <a:gd name="connsiteX18" fmla="*/ 1439083 w 5941168"/>
                      <a:gd name="connsiteY18" fmla="*/ 102140 h 102140"/>
                      <a:gd name="connsiteX19" fmla="*/ 838365 w 5941168"/>
                      <a:gd name="connsiteY19" fmla="*/ 102140 h 102140"/>
                      <a:gd name="connsiteX20" fmla="*/ 0 w 5941168"/>
                      <a:gd name="connsiteY20" fmla="*/ 102140 h 102140"/>
                      <a:gd name="connsiteX21" fmla="*/ 0 w 5941168"/>
                      <a:gd name="connsiteY21" fmla="*/ 0 h 102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941168" h="102140" fill="none" extrusionOk="0">
                        <a:moveTo>
                          <a:pt x="0" y="0"/>
                        </a:moveTo>
                        <a:cubicBezTo>
                          <a:pt x="228868" y="-6974"/>
                          <a:pt x="342876" y="-16694"/>
                          <a:pt x="541306" y="0"/>
                        </a:cubicBezTo>
                        <a:cubicBezTo>
                          <a:pt x="739736" y="16694"/>
                          <a:pt x="1035016" y="23168"/>
                          <a:pt x="1201436" y="0"/>
                        </a:cubicBezTo>
                        <a:cubicBezTo>
                          <a:pt x="1367856" y="-23168"/>
                          <a:pt x="1716940" y="-9588"/>
                          <a:pt x="1861566" y="0"/>
                        </a:cubicBezTo>
                        <a:cubicBezTo>
                          <a:pt x="2006192" y="9588"/>
                          <a:pt x="2207763" y="21981"/>
                          <a:pt x="2343461" y="0"/>
                        </a:cubicBezTo>
                        <a:cubicBezTo>
                          <a:pt x="2479159" y="-21981"/>
                          <a:pt x="2750648" y="13416"/>
                          <a:pt x="3003590" y="0"/>
                        </a:cubicBezTo>
                        <a:cubicBezTo>
                          <a:pt x="3256532" y="-13416"/>
                          <a:pt x="3337228" y="-18415"/>
                          <a:pt x="3544897" y="0"/>
                        </a:cubicBezTo>
                        <a:cubicBezTo>
                          <a:pt x="3752566" y="18415"/>
                          <a:pt x="3916496" y="3128"/>
                          <a:pt x="4086203" y="0"/>
                        </a:cubicBezTo>
                        <a:cubicBezTo>
                          <a:pt x="4255910" y="-3128"/>
                          <a:pt x="4621462" y="26283"/>
                          <a:pt x="4805745" y="0"/>
                        </a:cubicBezTo>
                        <a:cubicBezTo>
                          <a:pt x="4990028" y="-26283"/>
                          <a:pt x="5189992" y="-9856"/>
                          <a:pt x="5287640" y="0"/>
                        </a:cubicBezTo>
                        <a:cubicBezTo>
                          <a:pt x="5385289" y="9856"/>
                          <a:pt x="5798122" y="-6700"/>
                          <a:pt x="5941168" y="0"/>
                        </a:cubicBezTo>
                        <a:cubicBezTo>
                          <a:pt x="5945337" y="46630"/>
                          <a:pt x="5943066" y="79462"/>
                          <a:pt x="5941168" y="102140"/>
                        </a:cubicBezTo>
                        <a:cubicBezTo>
                          <a:pt x="5755018" y="95286"/>
                          <a:pt x="5630777" y="103542"/>
                          <a:pt x="5459273" y="102140"/>
                        </a:cubicBezTo>
                        <a:cubicBezTo>
                          <a:pt x="5287769" y="100738"/>
                          <a:pt x="5037230" y="93113"/>
                          <a:pt x="4917967" y="102140"/>
                        </a:cubicBezTo>
                        <a:cubicBezTo>
                          <a:pt x="4798704" y="111167"/>
                          <a:pt x="4439745" y="132052"/>
                          <a:pt x="4139014" y="102140"/>
                        </a:cubicBezTo>
                        <a:cubicBezTo>
                          <a:pt x="3838283" y="72228"/>
                          <a:pt x="3848038" y="92507"/>
                          <a:pt x="3597707" y="102140"/>
                        </a:cubicBezTo>
                        <a:cubicBezTo>
                          <a:pt x="3347376" y="111773"/>
                          <a:pt x="3165976" y="111400"/>
                          <a:pt x="2937578" y="102140"/>
                        </a:cubicBezTo>
                        <a:cubicBezTo>
                          <a:pt x="2709180" y="92880"/>
                          <a:pt x="2375847" y="122129"/>
                          <a:pt x="2158624" y="102140"/>
                        </a:cubicBezTo>
                        <a:cubicBezTo>
                          <a:pt x="1941401" y="82151"/>
                          <a:pt x="1592096" y="68272"/>
                          <a:pt x="1439083" y="102140"/>
                        </a:cubicBezTo>
                        <a:cubicBezTo>
                          <a:pt x="1286070" y="136008"/>
                          <a:pt x="1084033" y="111449"/>
                          <a:pt x="838365" y="102140"/>
                        </a:cubicBezTo>
                        <a:cubicBezTo>
                          <a:pt x="592697" y="92831"/>
                          <a:pt x="278192" y="69898"/>
                          <a:pt x="0" y="102140"/>
                        </a:cubicBezTo>
                        <a:cubicBezTo>
                          <a:pt x="-2185" y="66540"/>
                          <a:pt x="-2413" y="22193"/>
                          <a:pt x="0" y="0"/>
                        </a:cubicBezTo>
                        <a:close/>
                      </a:path>
                      <a:path w="5941168" h="102140" stroke="0" extrusionOk="0">
                        <a:moveTo>
                          <a:pt x="0" y="0"/>
                        </a:moveTo>
                        <a:cubicBezTo>
                          <a:pt x="151438" y="-14394"/>
                          <a:pt x="412410" y="-28191"/>
                          <a:pt x="600718" y="0"/>
                        </a:cubicBezTo>
                        <a:cubicBezTo>
                          <a:pt x="789026" y="28191"/>
                          <a:pt x="894825" y="15438"/>
                          <a:pt x="1142025" y="0"/>
                        </a:cubicBezTo>
                        <a:cubicBezTo>
                          <a:pt x="1389225" y="-15438"/>
                          <a:pt x="1536556" y="22022"/>
                          <a:pt x="1683331" y="0"/>
                        </a:cubicBezTo>
                        <a:cubicBezTo>
                          <a:pt x="1830106" y="-22022"/>
                          <a:pt x="1976350" y="-23696"/>
                          <a:pt x="2165226" y="0"/>
                        </a:cubicBezTo>
                        <a:cubicBezTo>
                          <a:pt x="2354102" y="23696"/>
                          <a:pt x="2424404" y="-8619"/>
                          <a:pt x="2647120" y="0"/>
                        </a:cubicBezTo>
                        <a:cubicBezTo>
                          <a:pt x="2869836" y="8619"/>
                          <a:pt x="3013187" y="-3818"/>
                          <a:pt x="3129015" y="0"/>
                        </a:cubicBezTo>
                        <a:cubicBezTo>
                          <a:pt x="3244844" y="3818"/>
                          <a:pt x="3609525" y="-14305"/>
                          <a:pt x="3848557" y="0"/>
                        </a:cubicBezTo>
                        <a:cubicBezTo>
                          <a:pt x="4087589" y="14305"/>
                          <a:pt x="4227984" y="3406"/>
                          <a:pt x="4330451" y="0"/>
                        </a:cubicBezTo>
                        <a:cubicBezTo>
                          <a:pt x="4432918" y="-3406"/>
                          <a:pt x="4667963" y="-714"/>
                          <a:pt x="4871758" y="0"/>
                        </a:cubicBezTo>
                        <a:cubicBezTo>
                          <a:pt x="5075553" y="714"/>
                          <a:pt x="5485490" y="-27442"/>
                          <a:pt x="5941168" y="0"/>
                        </a:cubicBezTo>
                        <a:cubicBezTo>
                          <a:pt x="5942648" y="49101"/>
                          <a:pt x="5937947" y="72645"/>
                          <a:pt x="5941168" y="102140"/>
                        </a:cubicBezTo>
                        <a:cubicBezTo>
                          <a:pt x="5725204" y="107522"/>
                          <a:pt x="5592468" y="108516"/>
                          <a:pt x="5399862" y="102140"/>
                        </a:cubicBezTo>
                        <a:cubicBezTo>
                          <a:pt x="5207256" y="95764"/>
                          <a:pt x="5122964" y="84880"/>
                          <a:pt x="4858555" y="102140"/>
                        </a:cubicBezTo>
                        <a:cubicBezTo>
                          <a:pt x="4594146" y="119400"/>
                          <a:pt x="4292411" y="132372"/>
                          <a:pt x="4139014" y="102140"/>
                        </a:cubicBezTo>
                        <a:cubicBezTo>
                          <a:pt x="3985617" y="71908"/>
                          <a:pt x="3686075" y="72689"/>
                          <a:pt x="3419472" y="102140"/>
                        </a:cubicBezTo>
                        <a:cubicBezTo>
                          <a:pt x="3152869" y="131591"/>
                          <a:pt x="3034356" y="101187"/>
                          <a:pt x="2818754" y="102140"/>
                        </a:cubicBezTo>
                        <a:cubicBezTo>
                          <a:pt x="2603152" y="103093"/>
                          <a:pt x="2230611" y="96587"/>
                          <a:pt x="2039801" y="102140"/>
                        </a:cubicBezTo>
                        <a:cubicBezTo>
                          <a:pt x="1848991" y="107693"/>
                          <a:pt x="1721574" y="121765"/>
                          <a:pt x="1498495" y="102140"/>
                        </a:cubicBezTo>
                        <a:cubicBezTo>
                          <a:pt x="1275416" y="82515"/>
                          <a:pt x="1169348" y="75643"/>
                          <a:pt x="897776" y="102140"/>
                        </a:cubicBezTo>
                        <a:cubicBezTo>
                          <a:pt x="626204" y="128637"/>
                          <a:pt x="273485" y="120154"/>
                          <a:pt x="0" y="102140"/>
                        </a:cubicBezTo>
                        <a:cubicBezTo>
                          <a:pt x="-373" y="62806"/>
                          <a:pt x="3781" y="247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dist="38100" dir="2700000">
              <a:srgbClr val="000000">
                <a:alpha val="40000"/>
              </a:srgbClr>
            </a:outerShdw>
            <a:reflection stA="4000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subtítulo">
            <a:extLst>
              <a:ext uri="{FF2B5EF4-FFF2-40B4-BE49-F238E27FC236}">
                <a16:creationId xmlns:a16="http://schemas.microsoft.com/office/drawing/2014/main" id="{113D91C8-AEF5-E614-5355-67C7CCE6CB8D}"/>
              </a:ext>
            </a:extLst>
          </p:cNvPr>
          <p:cNvSpPr txBox="1"/>
          <p:nvPr/>
        </p:nvSpPr>
        <p:spPr>
          <a:xfrm>
            <a:off x="1489526" y="544630"/>
            <a:ext cx="661121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>
                <a:latin typeface="Calibri Light"/>
                <a:ea typeface="+mn-lt"/>
                <a:cs typeface="Calibri Light"/>
              </a:rPr>
              <a:t>Atributo </a:t>
            </a:r>
            <a:r>
              <a:rPr lang="pt-BR" sz="3200" dirty="0" err="1">
                <a:latin typeface="Calibri Light"/>
                <a:ea typeface="+mn-lt"/>
                <a:cs typeface="Calibri Light"/>
              </a:rPr>
              <a:t>colspan</a:t>
            </a:r>
            <a:endParaRPr lang="pt-BR" dirty="0" err="1"/>
          </a:p>
        </p:txBody>
      </p:sp>
      <p:sp>
        <p:nvSpPr>
          <p:cNvPr id="6" name="texto">
            <a:extLst>
              <a:ext uri="{FF2B5EF4-FFF2-40B4-BE49-F238E27FC236}">
                <a16:creationId xmlns:a16="http://schemas.microsoft.com/office/drawing/2014/main" id="{073E3F86-AE8B-5241-6BB8-F8E278A4719F}"/>
              </a:ext>
            </a:extLst>
          </p:cNvPr>
          <p:cNvSpPr txBox="1"/>
          <p:nvPr/>
        </p:nvSpPr>
        <p:spPr>
          <a:xfrm>
            <a:off x="1103435" y="1319936"/>
            <a:ext cx="740091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400" dirty="0">
                <a:latin typeface="Calibri"/>
                <a:ea typeface="+mn-lt"/>
                <a:cs typeface="Calibri"/>
              </a:rPr>
              <a:t> O atributo </a:t>
            </a:r>
            <a:r>
              <a:rPr lang="pt-BR" sz="2400" dirty="0" err="1">
                <a:latin typeface="Calibri"/>
                <a:ea typeface="+mn-lt"/>
                <a:cs typeface="Calibri"/>
              </a:rPr>
              <a:t>colspan</a:t>
            </a:r>
            <a:r>
              <a:rPr lang="pt-BR" sz="2400" dirty="0">
                <a:latin typeface="Calibri"/>
                <a:ea typeface="+mn-lt"/>
                <a:cs typeface="Calibri"/>
              </a:rPr>
              <a:t> permite que uma célula se estenda por várias colunas.</a:t>
            </a:r>
            <a:endParaRPr lang="pt-BR" dirty="0">
              <a:latin typeface="Calibri"/>
              <a:ea typeface="+mn-lt"/>
              <a:cs typeface="Calibri"/>
            </a:endParaRPr>
          </a:p>
        </p:txBody>
      </p:sp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id="{CDF2065B-272C-7450-A91A-29C026400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348" y="2144222"/>
            <a:ext cx="7945500" cy="4572780"/>
          </a:xfrm>
          <a:prstGeom prst="rect">
            <a:avLst/>
          </a:prstGeom>
        </p:spPr>
      </p:pic>
      <p:sp>
        <p:nvSpPr>
          <p:cNvPr id="5" name="subtítulo">
            <a:extLst>
              <a:ext uri="{FF2B5EF4-FFF2-40B4-BE49-F238E27FC236}">
                <a16:creationId xmlns:a16="http://schemas.microsoft.com/office/drawing/2014/main" id="{F0530F30-0D2D-97F0-30CD-D2B3ABAAAA74}"/>
              </a:ext>
            </a:extLst>
          </p:cNvPr>
          <p:cNvSpPr txBox="1"/>
          <p:nvPr/>
        </p:nvSpPr>
        <p:spPr>
          <a:xfrm>
            <a:off x="1489526" y="6704938"/>
            <a:ext cx="661121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>
                <a:latin typeface="Calibri Light"/>
                <a:ea typeface="+mn-lt"/>
                <a:cs typeface="Calibri Light"/>
              </a:rPr>
              <a:t>Atributo </a:t>
            </a:r>
            <a:r>
              <a:rPr lang="pt-BR" sz="3200" dirty="0" err="1">
                <a:latin typeface="Calibri Light"/>
                <a:ea typeface="+mn-lt"/>
                <a:cs typeface="Calibri Light"/>
              </a:rPr>
              <a:t>rowspan</a:t>
            </a:r>
            <a:endParaRPr lang="pt-BR" dirty="0" err="1">
              <a:latin typeface="Calibri Light"/>
            </a:endParaRPr>
          </a:p>
        </p:txBody>
      </p:sp>
      <p:sp>
        <p:nvSpPr>
          <p:cNvPr id="8" name="texto">
            <a:extLst>
              <a:ext uri="{FF2B5EF4-FFF2-40B4-BE49-F238E27FC236}">
                <a16:creationId xmlns:a16="http://schemas.microsoft.com/office/drawing/2014/main" id="{93D731F1-E468-2E99-A7FD-C8B29ABDF1AA}"/>
              </a:ext>
            </a:extLst>
          </p:cNvPr>
          <p:cNvSpPr txBox="1"/>
          <p:nvPr/>
        </p:nvSpPr>
        <p:spPr>
          <a:xfrm>
            <a:off x="1158933" y="7609739"/>
            <a:ext cx="740091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400" dirty="0">
                <a:latin typeface="Calibri"/>
                <a:ea typeface="+mn-lt"/>
                <a:cs typeface="Calibri"/>
              </a:rPr>
              <a:t> O atributo </a:t>
            </a:r>
            <a:r>
              <a:rPr lang="pt-BR" sz="2400" dirty="0" err="1">
                <a:latin typeface="Calibri"/>
                <a:ea typeface="+mn-lt"/>
                <a:cs typeface="Calibri"/>
              </a:rPr>
              <a:t>rowspan</a:t>
            </a:r>
            <a:r>
              <a:rPr lang="pt-BR" sz="2400" dirty="0">
                <a:latin typeface="Calibri"/>
                <a:ea typeface="+mn-lt"/>
                <a:cs typeface="Calibri"/>
              </a:rPr>
              <a:t> permite que uma célula se estenda por várias linhas.</a:t>
            </a:r>
            <a:endParaRPr lang="pt-BR" dirty="0">
              <a:latin typeface="Calibri"/>
              <a:ea typeface="+mn-lt"/>
              <a:cs typeface="Calibri"/>
            </a:endParaRPr>
          </a:p>
        </p:txBody>
      </p:sp>
      <p:pic>
        <p:nvPicPr>
          <p:cNvPr id="10" name="Imagem 9" descr="Texto&#10;&#10;Descrição gerada automaticamente">
            <a:extLst>
              <a:ext uri="{FF2B5EF4-FFF2-40B4-BE49-F238E27FC236}">
                <a16:creationId xmlns:a16="http://schemas.microsoft.com/office/drawing/2014/main" id="{7793C856-3B5F-3E54-D68D-B74A804FE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51" y="8439000"/>
            <a:ext cx="8056497" cy="4562835"/>
          </a:xfrm>
          <a:prstGeom prst="rect">
            <a:avLst/>
          </a:prstGeom>
        </p:spPr>
      </p:pic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EEA23BB1-BCC5-2E54-8785-8122C7708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42</a:t>
            </a:fld>
            <a:endParaRPr lang="pt-BR"/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809D0E30-5353-CD83-AA62-34D254CBE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Iniciando com HTML: Dominando os Fundamentos da Linguagem da Web</a:t>
            </a:r>
          </a:p>
        </p:txBody>
      </p:sp>
    </p:spTree>
    <p:extLst>
      <p:ext uri="{BB962C8B-B14F-4D97-AF65-F5344CB8AC3E}">
        <p14:creationId xmlns:p14="http://schemas.microsoft.com/office/powerpoint/2010/main" val="9047966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69F7AA1-3BE5-F78C-19D7-2EB48E850D33}"/>
              </a:ext>
            </a:extLst>
          </p:cNvPr>
          <p:cNvSpPr/>
          <p:nvPr/>
        </p:nvSpPr>
        <p:spPr>
          <a:xfrm>
            <a:off x="669818" y="-7295"/>
            <a:ext cx="102141" cy="1106518"/>
          </a:xfrm>
          <a:prstGeom prst="rect">
            <a:avLst/>
          </a:prstGeom>
          <a:solidFill>
            <a:schemeClr val="accent2"/>
          </a:solidFill>
          <a:ln w="6350">
            <a:noFill/>
            <a:prstDash val="sysDot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5941168"/>
                      <a:gd name="connsiteY0" fmla="*/ 0 h 102140"/>
                      <a:gd name="connsiteX1" fmla="*/ 541306 w 5941168"/>
                      <a:gd name="connsiteY1" fmla="*/ 0 h 102140"/>
                      <a:gd name="connsiteX2" fmla="*/ 1201436 w 5941168"/>
                      <a:gd name="connsiteY2" fmla="*/ 0 h 102140"/>
                      <a:gd name="connsiteX3" fmla="*/ 1861566 w 5941168"/>
                      <a:gd name="connsiteY3" fmla="*/ 0 h 102140"/>
                      <a:gd name="connsiteX4" fmla="*/ 2343461 w 5941168"/>
                      <a:gd name="connsiteY4" fmla="*/ 0 h 102140"/>
                      <a:gd name="connsiteX5" fmla="*/ 3003590 w 5941168"/>
                      <a:gd name="connsiteY5" fmla="*/ 0 h 102140"/>
                      <a:gd name="connsiteX6" fmla="*/ 3544897 w 5941168"/>
                      <a:gd name="connsiteY6" fmla="*/ 0 h 102140"/>
                      <a:gd name="connsiteX7" fmla="*/ 4086203 w 5941168"/>
                      <a:gd name="connsiteY7" fmla="*/ 0 h 102140"/>
                      <a:gd name="connsiteX8" fmla="*/ 4805745 w 5941168"/>
                      <a:gd name="connsiteY8" fmla="*/ 0 h 102140"/>
                      <a:gd name="connsiteX9" fmla="*/ 5287640 w 5941168"/>
                      <a:gd name="connsiteY9" fmla="*/ 0 h 102140"/>
                      <a:gd name="connsiteX10" fmla="*/ 5941168 w 5941168"/>
                      <a:gd name="connsiteY10" fmla="*/ 0 h 102140"/>
                      <a:gd name="connsiteX11" fmla="*/ 5941168 w 5941168"/>
                      <a:gd name="connsiteY11" fmla="*/ 102140 h 102140"/>
                      <a:gd name="connsiteX12" fmla="*/ 5459273 w 5941168"/>
                      <a:gd name="connsiteY12" fmla="*/ 102140 h 102140"/>
                      <a:gd name="connsiteX13" fmla="*/ 4917967 w 5941168"/>
                      <a:gd name="connsiteY13" fmla="*/ 102140 h 102140"/>
                      <a:gd name="connsiteX14" fmla="*/ 4139014 w 5941168"/>
                      <a:gd name="connsiteY14" fmla="*/ 102140 h 102140"/>
                      <a:gd name="connsiteX15" fmla="*/ 3597707 w 5941168"/>
                      <a:gd name="connsiteY15" fmla="*/ 102140 h 102140"/>
                      <a:gd name="connsiteX16" fmla="*/ 2937578 w 5941168"/>
                      <a:gd name="connsiteY16" fmla="*/ 102140 h 102140"/>
                      <a:gd name="connsiteX17" fmla="*/ 2158624 w 5941168"/>
                      <a:gd name="connsiteY17" fmla="*/ 102140 h 102140"/>
                      <a:gd name="connsiteX18" fmla="*/ 1439083 w 5941168"/>
                      <a:gd name="connsiteY18" fmla="*/ 102140 h 102140"/>
                      <a:gd name="connsiteX19" fmla="*/ 838365 w 5941168"/>
                      <a:gd name="connsiteY19" fmla="*/ 102140 h 102140"/>
                      <a:gd name="connsiteX20" fmla="*/ 0 w 5941168"/>
                      <a:gd name="connsiteY20" fmla="*/ 102140 h 102140"/>
                      <a:gd name="connsiteX21" fmla="*/ 0 w 5941168"/>
                      <a:gd name="connsiteY21" fmla="*/ 0 h 102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941168" h="102140" fill="none" extrusionOk="0">
                        <a:moveTo>
                          <a:pt x="0" y="0"/>
                        </a:moveTo>
                        <a:cubicBezTo>
                          <a:pt x="228868" y="-6974"/>
                          <a:pt x="342876" y="-16694"/>
                          <a:pt x="541306" y="0"/>
                        </a:cubicBezTo>
                        <a:cubicBezTo>
                          <a:pt x="739736" y="16694"/>
                          <a:pt x="1035016" y="23168"/>
                          <a:pt x="1201436" y="0"/>
                        </a:cubicBezTo>
                        <a:cubicBezTo>
                          <a:pt x="1367856" y="-23168"/>
                          <a:pt x="1716940" y="-9588"/>
                          <a:pt x="1861566" y="0"/>
                        </a:cubicBezTo>
                        <a:cubicBezTo>
                          <a:pt x="2006192" y="9588"/>
                          <a:pt x="2207763" y="21981"/>
                          <a:pt x="2343461" y="0"/>
                        </a:cubicBezTo>
                        <a:cubicBezTo>
                          <a:pt x="2479159" y="-21981"/>
                          <a:pt x="2750648" y="13416"/>
                          <a:pt x="3003590" y="0"/>
                        </a:cubicBezTo>
                        <a:cubicBezTo>
                          <a:pt x="3256532" y="-13416"/>
                          <a:pt x="3337228" y="-18415"/>
                          <a:pt x="3544897" y="0"/>
                        </a:cubicBezTo>
                        <a:cubicBezTo>
                          <a:pt x="3752566" y="18415"/>
                          <a:pt x="3916496" y="3128"/>
                          <a:pt x="4086203" y="0"/>
                        </a:cubicBezTo>
                        <a:cubicBezTo>
                          <a:pt x="4255910" y="-3128"/>
                          <a:pt x="4621462" y="26283"/>
                          <a:pt x="4805745" y="0"/>
                        </a:cubicBezTo>
                        <a:cubicBezTo>
                          <a:pt x="4990028" y="-26283"/>
                          <a:pt x="5189992" y="-9856"/>
                          <a:pt x="5287640" y="0"/>
                        </a:cubicBezTo>
                        <a:cubicBezTo>
                          <a:pt x="5385289" y="9856"/>
                          <a:pt x="5798122" y="-6700"/>
                          <a:pt x="5941168" y="0"/>
                        </a:cubicBezTo>
                        <a:cubicBezTo>
                          <a:pt x="5945337" y="46630"/>
                          <a:pt x="5943066" y="79462"/>
                          <a:pt x="5941168" y="102140"/>
                        </a:cubicBezTo>
                        <a:cubicBezTo>
                          <a:pt x="5755018" y="95286"/>
                          <a:pt x="5630777" y="103542"/>
                          <a:pt x="5459273" y="102140"/>
                        </a:cubicBezTo>
                        <a:cubicBezTo>
                          <a:pt x="5287769" y="100738"/>
                          <a:pt x="5037230" y="93113"/>
                          <a:pt x="4917967" y="102140"/>
                        </a:cubicBezTo>
                        <a:cubicBezTo>
                          <a:pt x="4798704" y="111167"/>
                          <a:pt x="4439745" y="132052"/>
                          <a:pt x="4139014" y="102140"/>
                        </a:cubicBezTo>
                        <a:cubicBezTo>
                          <a:pt x="3838283" y="72228"/>
                          <a:pt x="3848038" y="92507"/>
                          <a:pt x="3597707" y="102140"/>
                        </a:cubicBezTo>
                        <a:cubicBezTo>
                          <a:pt x="3347376" y="111773"/>
                          <a:pt x="3165976" y="111400"/>
                          <a:pt x="2937578" y="102140"/>
                        </a:cubicBezTo>
                        <a:cubicBezTo>
                          <a:pt x="2709180" y="92880"/>
                          <a:pt x="2375847" y="122129"/>
                          <a:pt x="2158624" y="102140"/>
                        </a:cubicBezTo>
                        <a:cubicBezTo>
                          <a:pt x="1941401" y="82151"/>
                          <a:pt x="1592096" y="68272"/>
                          <a:pt x="1439083" y="102140"/>
                        </a:cubicBezTo>
                        <a:cubicBezTo>
                          <a:pt x="1286070" y="136008"/>
                          <a:pt x="1084033" y="111449"/>
                          <a:pt x="838365" y="102140"/>
                        </a:cubicBezTo>
                        <a:cubicBezTo>
                          <a:pt x="592697" y="92831"/>
                          <a:pt x="278192" y="69898"/>
                          <a:pt x="0" y="102140"/>
                        </a:cubicBezTo>
                        <a:cubicBezTo>
                          <a:pt x="-2185" y="66540"/>
                          <a:pt x="-2413" y="22193"/>
                          <a:pt x="0" y="0"/>
                        </a:cubicBezTo>
                        <a:close/>
                      </a:path>
                      <a:path w="5941168" h="102140" stroke="0" extrusionOk="0">
                        <a:moveTo>
                          <a:pt x="0" y="0"/>
                        </a:moveTo>
                        <a:cubicBezTo>
                          <a:pt x="151438" y="-14394"/>
                          <a:pt x="412410" y="-28191"/>
                          <a:pt x="600718" y="0"/>
                        </a:cubicBezTo>
                        <a:cubicBezTo>
                          <a:pt x="789026" y="28191"/>
                          <a:pt x="894825" y="15438"/>
                          <a:pt x="1142025" y="0"/>
                        </a:cubicBezTo>
                        <a:cubicBezTo>
                          <a:pt x="1389225" y="-15438"/>
                          <a:pt x="1536556" y="22022"/>
                          <a:pt x="1683331" y="0"/>
                        </a:cubicBezTo>
                        <a:cubicBezTo>
                          <a:pt x="1830106" y="-22022"/>
                          <a:pt x="1976350" y="-23696"/>
                          <a:pt x="2165226" y="0"/>
                        </a:cubicBezTo>
                        <a:cubicBezTo>
                          <a:pt x="2354102" y="23696"/>
                          <a:pt x="2424404" y="-8619"/>
                          <a:pt x="2647120" y="0"/>
                        </a:cubicBezTo>
                        <a:cubicBezTo>
                          <a:pt x="2869836" y="8619"/>
                          <a:pt x="3013187" y="-3818"/>
                          <a:pt x="3129015" y="0"/>
                        </a:cubicBezTo>
                        <a:cubicBezTo>
                          <a:pt x="3244844" y="3818"/>
                          <a:pt x="3609525" y="-14305"/>
                          <a:pt x="3848557" y="0"/>
                        </a:cubicBezTo>
                        <a:cubicBezTo>
                          <a:pt x="4087589" y="14305"/>
                          <a:pt x="4227984" y="3406"/>
                          <a:pt x="4330451" y="0"/>
                        </a:cubicBezTo>
                        <a:cubicBezTo>
                          <a:pt x="4432918" y="-3406"/>
                          <a:pt x="4667963" y="-714"/>
                          <a:pt x="4871758" y="0"/>
                        </a:cubicBezTo>
                        <a:cubicBezTo>
                          <a:pt x="5075553" y="714"/>
                          <a:pt x="5485490" y="-27442"/>
                          <a:pt x="5941168" y="0"/>
                        </a:cubicBezTo>
                        <a:cubicBezTo>
                          <a:pt x="5942648" y="49101"/>
                          <a:pt x="5937947" y="72645"/>
                          <a:pt x="5941168" y="102140"/>
                        </a:cubicBezTo>
                        <a:cubicBezTo>
                          <a:pt x="5725204" y="107522"/>
                          <a:pt x="5592468" y="108516"/>
                          <a:pt x="5399862" y="102140"/>
                        </a:cubicBezTo>
                        <a:cubicBezTo>
                          <a:pt x="5207256" y="95764"/>
                          <a:pt x="5122964" y="84880"/>
                          <a:pt x="4858555" y="102140"/>
                        </a:cubicBezTo>
                        <a:cubicBezTo>
                          <a:pt x="4594146" y="119400"/>
                          <a:pt x="4292411" y="132372"/>
                          <a:pt x="4139014" y="102140"/>
                        </a:cubicBezTo>
                        <a:cubicBezTo>
                          <a:pt x="3985617" y="71908"/>
                          <a:pt x="3686075" y="72689"/>
                          <a:pt x="3419472" y="102140"/>
                        </a:cubicBezTo>
                        <a:cubicBezTo>
                          <a:pt x="3152869" y="131591"/>
                          <a:pt x="3034356" y="101187"/>
                          <a:pt x="2818754" y="102140"/>
                        </a:cubicBezTo>
                        <a:cubicBezTo>
                          <a:pt x="2603152" y="103093"/>
                          <a:pt x="2230611" y="96587"/>
                          <a:pt x="2039801" y="102140"/>
                        </a:cubicBezTo>
                        <a:cubicBezTo>
                          <a:pt x="1848991" y="107693"/>
                          <a:pt x="1721574" y="121765"/>
                          <a:pt x="1498495" y="102140"/>
                        </a:cubicBezTo>
                        <a:cubicBezTo>
                          <a:pt x="1275416" y="82515"/>
                          <a:pt x="1169348" y="75643"/>
                          <a:pt x="897776" y="102140"/>
                        </a:cubicBezTo>
                        <a:cubicBezTo>
                          <a:pt x="626204" y="128637"/>
                          <a:pt x="273485" y="120154"/>
                          <a:pt x="0" y="102140"/>
                        </a:cubicBezTo>
                        <a:cubicBezTo>
                          <a:pt x="-373" y="62806"/>
                          <a:pt x="3781" y="247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dist="38100" dir="2700000">
              <a:srgbClr val="000000">
                <a:alpha val="40000"/>
              </a:srgbClr>
            </a:outerShdw>
            <a:reflection stA="4000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">
            <a:extLst>
              <a:ext uri="{FF2B5EF4-FFF2-40B4-BE49-F238E27FC236}">
                <a16:creationId xmlns:a16="http://schemas.microsoft.com/office/drawing/2014/main" id="{9B182642-FB1F-E309-CA5C-AE29980C5306}"/>
              </a:ext>
            </a:extLst>
          </p:cNvPr>
          <p:cNvSpPr txBox="1"/>
          <p:nvPr/>
        </p:nvSpPr>
        <p:spPr>
          <a:xfrm>
            <a:off x="1623921" y="535067"/>
            <a:ext cx="7319301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000" dirty="0">
                <a:latin typeface="Impact"/>
                <a:ea typeface="+mn-lt"/>
                <a:cs typeface="+mn-lt"/>
              </a:rPr>
              <a:t>Boas Práticas com Tabelas</a:t>
            </a:r>
            <a:endParaRPr lang="pt-BR" dirty="0"/>
          </a:p>
          <a:p>
            <a:endParaRPr lang="pt-BR" sz="4000" dirty="0">
              <a:latin typeface="Impact"/>
            </a:endParaRPr>
          </a:p>
        </p:txBody>
      </p:sp>
      <p:sp>
        <p:nvSpPr>
          <p:cNvPr id="6" name="texto">
            <a:extLst>
              <a:ext uri="{FF2B5EF4-FFF2-40B4-BE49-F238E27FC236}">
                <a16:creationId xmlns:a16="http://schemas.microsoft.com/office/drawing/2014/main" id="{622E802E-DD65-CEE8-623B-EFB25F488E5E}"/>
              </a:ext>
            </a:extLst>
          </p:cNvPr>
          <p:cNvSpPr txBox="1"/>
          <p:nvPr/>
        </p:nvSpPr>
        <p:spPr>
          <a:xfrm>
            <a:off x="1232930" y="1856420"/>
            <a:ext cx="7400918" cy="74789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Calibri"/>
                <a:ea typeface="+mn-lt"/>
                <a:cs typeface="Calibri"/>
              </a:rPr>
              <a:t>Semântica: Use elementos de cabeçalho &lt;</a:t>
            </a:r>
            <a:r>
              <a:rPr lang="pt-BR" sz="2400" dirty="0" err="1">
                <a:latin typeface="Calibri"/>
                <a:ea typeface="+mn-lt"/>
                <a:cs typeface="Calibri"/>
              </a:rPr>
              <a:t>th</a:t>
            </a:r>
            <a:r>
              <a:rPr lang="pt-BR" sz="2400" dirty="0">
                <a:latin typeface="Calibri"/>
                <a:ea typeface="+mn-lt"/>
                <a:cs typeface="Calibri"/>
              </a:rPr>
              <a:t>&gt; para títulos de colunas e linhas, o que melhora a acessibilidade e a interpretação por motores de busca.</a:t>
            </a:r>
            <a:endParaRPr lang="pt-BR" dirty="0">
              <a:latin typeface="Calibri"/>
              <a:ea typeface="+mn-lt"/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Calibri"/>
                <a:ea typeface="+mn-lt"/>
                <a:cs typeface="Calibri"/>
              </a:rPr>
              <a:t>Estilização com CSS: Use CSS para estilizar tabelas ao invés de atributos </a:t>
            </a:r>
            <a:r>
              <a:rPr lang="pt-BR" sz="2400" dirty="0" err="1">
                <a:latin typeface="Calibri"/>
                <a:ea typeface="+mn-lt"/>
                <a:cs typeface="Calibri"/>
              </a:rPr>
              <a:t>inline</a:t>
            </a:r>
            <a:r>
              <a:rPr lang="pt-BR" sz="2400" dirty="0">
                <a:latin typeface="Calibri"/>
                <a:ea typeface="+mn-lt"/>
                <a:cs typeface="Calibri"/>
              </a:rPr>
              <a:t>, permitindo uma separação clara entre conteúdo e apresentação.</a:t>
            </a:r>
            <a:endParaRPr lang="pt-BR" dirty="0"/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Calibri"/>
                <a:ea typeface="+mn-lt"/>
                <a:cs typeface="Calibri"/>
              </a:rPr>
              <a:t>Acessibilidade: Adicione descrições às tabelas com o atributo </a:t>
            </a:r>
            <a:r>
              <a:rPr lang="pt-BR" sz="2400" dirty="0" err="1">
                <a:latin typeface="Calibri"/>
                <a:ea typeface="+mn-lt"/>
                <a:cs typeface="Calibri"/>
              </a:rPr>
              <a:t>summary</a:t>
            </a:r>
            <a:r>
              <a:rPr lang="pt-BR" sz="2400" dirty="0">
                <a:latin typeface="Calibri"/>
                <a:ea typeface="+mn-lt"/>
                <a:cs typeface="Calibri"/>
              </a:rPr>
              <a:t> (embora depreciado no HTML5) ou use títulos e legendas para fornecer contexto adicional.</a:t>
            </a:r>
            <a:endParaRPr lang="pt-BR" dirty="0"/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Calibri"/>
                <a:ea typeface="+mn-lt"/>
                <a:cs typeface="Calibri"/>
              </a:rPr>
              <a:t>Consistência: Mantenha a consistência no uso de bordas, alinhamento e espaçamento para melhorar a legibilidade.</a:t>
            </a:r>
            <a:endParaRPr lang="pt-BR" dirty="0"/>
          </a:p>
          <a:p>
            <a:pPr marL="342900" indent="-342900" algn="just">
              <a:buFont typeface="Arial"/>
              <a:buChar char="•"/>
            </a:pPr>
            <a:endParaRPr lang="pt-BR" sz="2400" dirty="0">
              <a:latin typeface="Aptos"/>
              <a:ea typeface="Calibri"/>
              <a:cs typeface="Calibri"/>
            </a:endParaRPr>
          </a:p>
          <a:p>
            <a:pPr algn="just"/>
            <a:r>
              <a:rPr lang="pt-BR" sz="2400" dirty="0">
                <a:latin typeface="Calibri"/>
                <a:ea typeface="+mn-lt"/>
                <a:cs typeface="+mn-lt"/>
              </a:rPr>
              <a:t> As tabelas são uma ferramenta poderosa para organizar e apresentar dados. Compreender a estrutura básica, os principais elementos e as boas práticas na criação e estilização de tabelas permitirá que você crie tabelas eficazes e acessíveis, melhorando a apresentação de informações em suas páginas web.</a:t>
            </a:r>
            <a:endParaRPr lang="pt-BR" dirty="0">
              <a:latin typeface="Calibri"/>
              <a:cs typeface="Calibri"/>
            </a:endParaRPr>
          </a:p>
          <a:p>
            <a:pPr algn="just"/>
            <a:endParaRPr lang="pt-BR" sz="2400" dirty="0">
              <a:latin typeface="Calibri"/>
              <a:ea typeface="+mn-lt"/>
              <a:cs typeface="Calibri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8D0176E-B9F6-F774-FAB4-010EE8278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43</a:t>
            </a:fld>
            <a:endParaRPr lang="pt-BR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93D5DAB7-12F1-1E86-7C76-9DCCB44E5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Iniciando com HTML: Dominando os Fundamentos da Linguagem da Web</a:t>
            </a:r>
          </a:p>
        </p:txBody>
      </p:sp>
    </p:spTree>
    <p:extLst>
      <p:ext uri="{BB962C8B-B14F-4D97-AF65-F5344CB8AC3E}">
        <p14:creationId xmlns:p14="http://schemas.microsoft.com/office/powerpoint/2010/main" val="12066399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0E8479E-D072-8D0A-3695-49FE0D49EE58}"/>
              </a:ext>
            </a:extLst>
          </p:cNvPr>
          <p:cNvSpPr/>
          <p:nvPr/>
        </p:nvSpPr>
        <p:spPr>
          <a:xfrm>
            <a:off x="22220" y="-2209"/>
            <a:ext cx="9584175" cy="128015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ítulo">
            <a:extLst>
              <a:ext uri="{FF2B5EF4-FFF2-40B4-BE49-F238E27FC236}">
                <a16:creationId xmlns:a16="http://schemas.microsoft.com/office/drawing/2014/main" id="{83FE5D11-4F04-89EE-0881-51BE36B0744E}"/>
              </a:ext>
            </a:extLst>
          </p:cNvPr>
          <p:cNvSpPr txBox="1"/>
          <p:nvPr/>
        </p:nvSpPr>
        <p:spPr>
          <a:xfrm>
            <a:off x="1407733" y="5257733"/>
            <a:ext cx="679797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Impact"/>
              </a:rPr>
              <a:t>AGRADECIMENTOS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C762FFC-4E69-ADF3-8259-19B8741990E7}"/>
              </a:ext>
            </a:extLst>
          </p:cNvPr>
          <p:cNvSpPr/>
          <p:nvPr/>
        </p:nvSpPr>
        <p:spPr>
          <a:xfrm>
            <a:off x="1095404" y="7689644"/>
            <a:ext cx="7388156" cy="136186"/>
          </a:xfrm>
          <a:prstGeom prst="rect">
            <a:avLst/>
          </a:prstGeom>
          <a:solidFill>
            <a:schemeClr val="accent2"/>
          </a:solidFill>
          <a:ln w="6350">
            <a:noFill/>
            <a:prstDash val="sysDot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5941168"/>
                      <a:gd name="connsiteY0" fmla="*/ 0 h 102140"/>
                      <a:gd name="connsiteX1" fmla="*/ 541306 w 5941168"/>
                      <a:gd name="connsiteY1" fmla="*/ 0 h 102140"/>
                      <a:gd name="connsiteX2" fmla="*/ 1201436 w 5941168"/>
                      <a:gd name="connsiteY2" fmla="*/ 0 h 102140"/>
                      <a:gd name="connsiteX3" fmla="*/ 1861566 w 5941168"/>
                      <a:gd name="connsiteY3" fmla="*/ 0 h 102140"/>
                      <a:gd name="connsiteX4" fmla="*/ 2343461 w 5941168"/>
                      <a:gd name="connsiteY4" fmla="*/ 0 h 102140"/>
                      <a:gd name="connsiteX5" fmla="*/ 3003590 w 5941168"/>
                      <a:gd name="connsiteY5" fmla="*/ 0 h 102140"/>
                      <a:gd name="connsiteX6" fmla="*/ 3544897 w 5941168"/>
                      <a:gd name="connsiteY6" fmla="*/ 0 h 102140"/>
                      <a:gd name="connsiteX7" fmla="*/ 4086203 w 5941168"/>
                      <a:gd name="connsiteY7" fmla="*/ 0 h 102140"/>
                      <a:gd name="connsiteX8" fmla="*/ 4805745 w 5941168"/>
                      <a:gd name="connsiteY8" fmla="*/ 0 h 102140"/>
                      <a:gd name="connsiteX9" fmla="*/ 5287640 w 5941168"/>
                      <a:gd name="connsiteY9" fmla="*/ 0 h 102140"/>
                      <a:gd name="connsiteX10" fmla="*/ 5941168 w 5941168"/>
                      <a:gd name="connsiteY10" fmla="*/ 0 h 102140"/>
                      <a:gd name="connsiteX11" fmla="*/ 5941168 w 5941168"/>
                      <a:gd name="connsiteY11" fmla="*/ 102140 h 102140"/>
                      <a:gd name="connsiteX12" fmla="*/ 5459273 w 5941168"/>
                      <a:gd name="connsiteY12" fmla="*/ 102140 h 102140"/>
                      <a:gd name="connsiteX13" fmla="*/ 4917967 w 5941168"/>
                      <a:gd name="connsiteY13" fmla="*/ 102140 h 102140"/>
                      <a:gd name="connsiteX14" fmla="*/ 4139014 w 5941168"/>
                      <a:gd name="connsiteY14" fmla="*/ 102140 h 102140"/>
                      <a:gd name="connsiteX15" fmla="*/ 3597707 w 5941168"/>
                      <a:gd name="connsiteY15" fmla="*/ 102140 h 102140"/>
                      <a:gd name="connsiteX16" fmla="*/ 2937578 w 5941168"/>
                      <a:gd name="connsiteY16" fmla="*/ 102140 h 102140"/>
                      <a:gd name="connsiteX17" fmla="*/ 2158624 w 5941168"/>
                      <a:gd name="connsiteY17" fmla="*/ 102140 h 102140"/>
                      <a:gd name="connsiteX18" fmla="*/ 1439083 w 5941168"/>
                      <a:gd name="connsiteY18" fmla="*/ 102140 h 102140"/>
                      <a:gd name="connsiteX19" fmla="*/ 838365 w 5941168"/>
                      <a:gd name="connsiteY19" fmla="*/ 102140 h 102140"/>
                      <a:gd name="connsiteX20" fmla="*/ 0 w 5941168"/>
                      <a:gd name="connsiteY20" fmla="*/ 102140 h 102140"/>
                      <a:gd name="connsiteX21" fmla="*/ 0 w 5941168"/>
                      <a:gd name="connsiteY21" fmla="*/ 0 h 102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941168" h="102140" fill="none" extrusionOk="0">
                        <a:moveTo>
                          <a:pt x="0" y="0"/>
                        </a:moveTo>
                        <a:cubicBezTo>
                          <a:pt x="228868" y="-6974"/>
                          <a:pt x="342876" y="-16694"/>
                          <a:pt x="541306" y="0"/>
                        </a:cubicBezTo>
                        <a:cubicBezTo>
                          <a:pt x="739736" y="16694"/>
                          <a:pt x="1035016" y="23168"/>
                          <a:pt x="1201436" y="0"/>
                        </a:cubicBezTo>
                        <a:cubicBezTo>
                          <a:pt x="1367856" y="-23168"/>
                          <a:pt x="1716940" y="-9588"/>
                          <a:pt x="1861566" y="0"/>
                        </a:cubicBezTo>
                        <a:cubicBezTo>
                          <a:pt x="2006192" y="9588"/>
                          <a:pt x="2207763" y="21981"/>
                          <a:pt x="2343461" y="0"/>
                        </a:cubicBezTo>
                        <a:cubicBezTo>
                          <a:pt x="2479159" y="-21981"/>
                          <a:pt x="2750648" y="13416"/>
                          <a:pt x="3003590" y="0"/>
                        </a:cubicBezTo>
                        <a:cubicBezTo>
                          <a:pt x="3256532" y="-13416"/>
                          <a:pt x="3337228" y="-18415"/>
                          <a:pt x="3544897" y="0"/>
                        </a:cubicBezTo>
                        <a:cubicBezTo>
                          <a:pt x="3752566" y="18415"/>
                          <a:pt x="3916496" y="3128"/>
                          <a:pt x="4086203" y="0"/>
                        </a:cubicBezTo>
                        <a:cubicBezTo>
                          <a:pt x="4255910" y="-3128"/>
                          <a:pt x="4621462" y="26283"/>
                          <a:pt x="4805745" y="0"/>
                        </a:cubicBezTo>
                        <a:cubicBezTo>
                          <a:pt x="4990028" y="-26283"/>
                          <a:pt x="5189992" y="-9856"/>
                          <a:pt x="5287640" y="0"/>
                        </a:cubicBezTo>
                        <a:cubicBezTo>
                          <a:pt x="5385289" y="9856"/>
                          <a:pt x="5798122" y="-6700"/>
                          <a:pt x="5941168" y="0"/>
                        </a:cubicBezTo>
                        <a:cubicBezTo>
                          <a:pt x="5945337" y="46630"/>
                          <a:pt x="5943066" y="79462"/>
                          <a:pt x="5941168" y="102140"/>
                        </a:cubicBezTo>
                        <a:cubicBezTo>
                          <a:pt x="5755018" y="95286"/>
                          <a:pt x="5630777" y="103542"/>
                          <a:pt x="5459273" y="102140"/>
                        </a:cubicBezTo>
                        <a:cubicBezTo>
                          <a:pt x="5287769" y="100738"/>
                          <a:pt x="5037230" y="93113"/>
                          <a:pt x="4917967" y="102140"/>
                        </a:cubicBezTo>
                        <a:cubicBezTo>
                          <a:pt x="4798704" y="111167"/>
                          <a:pt x="4439745" y="132052"/>
                          <a:pt x="4139014" y="102140"/>
                        </a:cubicBezTo>
                        <a:cubicBezTo>
                          <a:pt x="3838283" y="72228"/>
                          <a:pt x="3848038" y="92507"/>
                          <a:pt x="3597707" y="102140"/>
                        </a:cubicBezTo>
                        <a:cubicBezTo>
                          <a:pt x="3347376" y="111773"/>
                          <a:pt x="3165976" y="111400"/>
                          <a:pt x="2937578" y="102140"/>
                        </a:cubicBezTo>
                        <a:cubicBezTo>
                          <a:pt x="2709180" y="92880"/>
                          <a:pt x="2375847" y="122129"/>
                          <a:pt x="2158624" y="102140"/>
                        </a:cubicBezTo>
                        <a:cubicBezTo>
                          <a:pt x="1941401" y="82151"/>
                          <a:pt x="1592096" y="68272"/>
                          <a:pt x="1439083" y="102140"/>
                        </a:cubicBezTo>
                        <a:cubicBezTo>
                          <a:pt x="1286070" y="136008"/>
                          <a:pt x="1084033" y="111449"/>
                          <a:pt x="838365" y="102140"/>
                        </a:cubicBezTo>
                        <a:cubicBezTo>
                          <a:pt x="592697" y="92831"/>
                          <a:pt x="278192" y="69898"/>
                          <a:pt x="0" y="102140"/>
                        </a:cubicBezTo>
                        <a:cubicBezTo>
                          <a:pt x="-2185" y="66540"/>
                          <a:pt x="-2413" y="22193"/>
                          <a:pt x="0" y="0"/>
                        </a:cubicBezTo>
                        <a:close/>
                      </a:path>
                      <a:path w="5941168" h="102140" stroke="0" extrusionOk="0">
                        <a:moveTo>
                          <a:pt x="0" y="0"/>
                        </a:moveTo>
                        <a:cubicBezTo>
                          <a:pt x="151438" y="-14394"/>
                          <a:pt x="412410" y="-28191"/>
                          <a:pt x="600718" y="0"/>
                        </a:cubicBezTo>
                        <a:cubicBezTo>
                          <a:pt x="789026" y="28191"/>
                          <a:pt x="894825" y="15438"/>
                          <a:pt x="1142025" y="0"/>
                        </a:cubicBezTo>
                        <a:cubicBezTo>
                          <a:pt x="1389225" y="-15438"/>
                          <a:pt x="1536556" y="22022"/>
                          <a:pt x="1683331" y="0"/>
                        </a:cubicBezTo>
                        <a:cubicBezTo>
                          <a:pt x="1830106" y="-22022"/>
                          <a:pt x="1976350" y="-23696"/>
                          <a:pt x="2165226" y="0"/>
                        </a:cubicBezTo>
                        <a:cubicBezTo>
                          <a:pt x="2354102" y="23696"/>
                          <a:pt x="2424404" y="-8619"/>
                          <a:pt x="2647120" y="0"/>
                        </a:cubicBezTo>
                        <a:cubicBezTo>
                          <a:pt x="2869836" y="8619"/>
                          <a:pt x="3013187" y="-3818"/>
                          <a:pt x="3129015" y="0"/>
                        </a:cubicBezTo>
                        <a:cubicBezTo>
                          <a:pt x="3244844" y="3818"/>
                          <a:pt x="3609525" y="-14305"/>
                          <a:pt x="3848557" y="0"/>
                        </a:cubicBezTo>
                        <a:cubicBezTo>
                          <a:pt x="4087589" y="14305"/>
                          <a:pt x="4227984" y="3406"/>
                          <a:pt x="4330451" y="0"/>
                        </a:cubicBezTo>
                        <a:cubicBezTo>
                          <a:pt x="4432918" y="-3406"/>
                          <a:pt x="4667963" y="-714"/>
                          <a:pt x="4871758" y="0"/>
                        </a:cubicBezTo>
                        <a:cubicBezTo>
                          <a:pt x="5075553" y="714"/>
                          <a:pt x="5485490" y="-27442"/>
                          <a:pt x="5941168" y="0"/>
                        </a:cubicBezTo>
                        <a:cubicBezTo>
                          <a:pt x="5942648" y="49101"/>
                          <a:pt x="5937947" y="72645"/>
                          <a:pt x="5941168" y="102140"/>
                        </a:cubicBezTo>
                        <a:cubicBezTo>
                          <a:pt x="5725204" y="107522"/>
                          <a:pt x="5592468" y="108516"/>
                          <a:pt x="5399862" y="102140"/>
                        </a:cubicBezTo>
                        <a:cubicBezTo>
                          <a:pt x="5207256" y="95764"/>
                          <a:pt x="5122964" y="84880"/>
                          <a:pt x="4858555" y="102140"/>
                        </a:cubicBezTo>
                        <a:cubicBezTo>
                          <a:pt x="4594146" y="119400"/>
                          <a:pt x="4292411" y="132372"/>
                          <a:pt x="4139014" y="102140"/>
                        </a:cubicBezTo>
                        <a:cubicBezTo>
                          <a:pt x="3985617" y="71908"/>
                          <a:pt x="3686075" y="72689"/>
                          <a:pt x="3419472" y="102140"/>
                        </a:cubicBezTo>
                        <a:cubicBezTo>
                          <a:pt x="3152869" y="131591"/>
                          <a:pt x="3034356" y="101187"/>
                          <a:pt x="2818754" y="102140"/>
                        </a:cubicBezTo>
                        <a:cubicBezTo>
                          <a:pt x="2603152" y="103093"/>
                          <a:pt x="2230611" y="96587"/>
                          <a:pt x="2039801" y="102140"/>
                        </a:cubicBezTo>
                        <a:cubicBezTo>
                          <a:pt x="1848991" y="107693"/>
                          <a:pt x="1721574" y="121765"/>
                          <a:pt x="1498495" y="102140"/>
                        </a:cubicBezTo>
                        <a:cubicBezTo>
                          <a:pt x="1275416" y="82515"/>
                          <a:pt x="1169348" y="75643"/>
                          <a:pt x="897776" y="102140"/>
                        </a:cubicBezTo>
                        <a:cubicBezTo>
                          <a:pt x="626204" y="128637"/>
                          <a:pt x="273485" y="120154"/>
                          <a:pt x="0" y="102140"/>
                        </a:cubicBezTo>
                        <a:cubicBezTo>
                          <a:pt x="-373" y="62806"/>
                          <a:pt x="3781" y="247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dist="38100" dir="2700000">
              <a:srgbClr val="000000">
                <a:alpha val="40000"/>
              </a:srgbClr>
            </a:outerShdw>
            <a:reflection stA="4000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54E2D68-4C93-89C0-A209-816C78BBE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44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3BA947E-744D-72E3-AD67-5A923602B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Iniciando com HTML: Dominando os Fundamentos da Linguagem da Web</a:t>
            </a:r>
          </a:p>
        </p:txBody>
      </p:sp>
    </p:spTree>
    <p:extLst>
      <p:ext uri="{BB962C8B-B14F-4D97-AF65-F5344CB8AC3E}">
        <p14:creationId xmlns:p14="http://schemas.microsoft.com/office/powerpoint/2010/main" val="16494377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69F7AA1-3BE5-F78C-19D7-2EB48E850D33}"/>
              </a:ext>
            </a:extLst>
          </p:cNvPr>
          <p:cNvSpPr/>
          <p:nvPr/>
        </p:nvSpPr>
        <p:spPr>
          <a:xfrm>
            <a:off x="669818" y="-7295"/>
            <a:ext cx="102141" cy="1106518"/>
          </a:xfrm>
          <a:prstGeom prst="rect">
            <a:avLst/>
          </a:prstGeom>
          <a:solidFill>
            <a:schemeClr val="accent2"/>
          </a:solidFill>
          <a:ln w="6350">
            <a:noFill/>
            <a:prstDash val="sysDot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5941168"/>
                      <a:gd name="connsiteY0" fmla="*/ 0 h 102140"/>
                      <a:gd name="connsiteX1" fmla="*/ 541306 w 5941168"/>
                      <a:gd name="connsiteY1" fmla="*/ 0 h 102140"/>
                      <a:gd name="connsiteX2" fmla="*/ 1201436 w 5941168"/>
                      <a:gd name="connsiteY2" fmla="*/ 0 h 102140"/>
                      <a:gd name="connsiteX3" fmla="*/ 1861566 w 5941168"/>
                      <a:gd name="connsiteY3" fmla="*/ 0 h 102140"/>
                      <a:gd name="connsiteX4" fmla="*/ 2343461 w 5941168"/>
                      <a:gd name="connsiteY4" fmla="*/ 0 h 102140"/>
                      <a:gd name="connsiteX5" fmla="*/ 3003590 w 5941168"/>
                      <a:gd name="connsiteY5" fmla="*/ 0 h 102140"/>
                      <a:gd name="connsiteX6" fmla="*/ 3544897 w 5941168"/>
                      <a:gd name="connsiteY6" fmla="*/ 0 h 102140"/>
                      <a:gd name="connsiteX7" fmla="*/ 4086203 w 5941168"/>
                      <a:gd name="connsiteY7" fmla="*/ 0 h 102140"/>
                      <a:gd name="connsiteX8" fmla="*/ 4805745 w 5941168"/>
                      <a:gd name="connsiteY8" fmla="*/ 0 h 102140"/>
                      <a:gd name="connsiteX9" fmla="*/ 5287640 w 5941168"/>
                      <a:gd name="connsiteY9" fmla="*/ 0 h 102140"/>
                      <a:gd name="connsiteX10" fmla="*/ 5941168 w 5941168"/>
                      <a:gd name="connsiteY10" fmla="*/ 0 h 102140"/>
                      <a:gd name="connsiteX11" fmla="*/ 5941168 w 5941168"/>
                      <a:gd name="connsiteY11" fmla="*/ 102140 h 102140"/>
                      <a:gd name="connsiteX12" fmla="*/ 5459273 w 5941168"/>
                      <a:gd name="connsiteY12" fmla="*/ 102140 h 102140"/>
                      <a:gd name="connsiteX13" fmla="*/ 4917967 w 5941168"/>
                      <a:gd name="connsiteY13" fmla="*/ 102140 h 102140"/>
                      <a:gd name="connsiteX14" fmla="*/ 4139014 w 5941168"/>
                      <a:gd name="connsiteY14" fmla="*/ 102140 h 102140"/>
                      <a:gd name="connsiteX15" fmla="*/ 3597707 w 5941168"/>
                      <a:gd name="connsiteY15" fmla="*/ 102140 h 102140"/>
                      <a:gd name="connsiteX16" fmla="*/ 2937578 w 5941168"/>
                      <a:gd name="connsiteY16" fmla="*/ 102140 h 102140"/>
                      <a:gd name="connsiteX17" fmla="*/ 2158624 w 5941168"/>
                      <a:gd name="connsiteY17" fmla="*/ 102140 h 102140"/>
                      <a:gd name="connsiteX18" fmla="*/ 1439083 w 5941168"/>
                      <a:gd name="connsiteY18" fmla="*/ 102140 h 102140"/>
                      <a:gd name="connsiteX19" fmla="*/ 838365 w 5941168"/>
                      <a:gd name="connsiteY19" fmla="*/ 102140 h 102140"/>
                      <a:gd name="connsiteX20" fmla="*/ 0 w 5941168"/>
                      <a:gd name="connsiteY20" fmla="*/ 102140 h 102140"/>
                      <a:gd name="connsiteX21" fmla="*/ 0 w 5941168"/>
                      <a:gd name="connsiteY21" fmla="*/ 0 h 102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941168" h="102140" fill="none" extrusionOk="0">
                        <a:moveTo>
                          <a:pt x="0" y="0"/>
                        </a:moveTo>
                        <a:cubicBezTo>
                          <a:pt x="228868" y="-6974"/>
                          <a:pt x="342876" y="-16694"/>
                          <a:pt x="541306" y="0"/>
                        </a:cubicBezTo>
                        <a:cubicBezTo>
                          <a:pt x="739736" y="16694"/>
                          <a:pt x="1035016" y="23168"/>
                          <a:pt x="1201436" y="0"/>
                        </a:cubicBezTo>
                        <a:cubicBezTo>
                          <a:pt x="1367856" y="-23168"/>
                          <a:pt x="1716940" y="-9588"/>
                          <a:pt x="1861566" y="0"/>
                        </a:cubicBezTo>
                        <a:cubicBezTo>
                          <a:pt x="2006192" y="9588"/>
                          <a:pt x="2207763" y="21981"/>
                          <a:pt x="2343461" y="0"/>
                        </a:cubicBezTo>
                        <a:cubicBezTo>
                          <a:pt x="2479159" y="-21981"/>
                          <a:pt x="2750648" y="13416"/>
                          <a:pt x="3003590" y="0"/>
                        </a:cubicBezTo>
                        <a:cubicBezTo>
                          <a:pt x="3256532" y="-13416"/>
                          <a:pt x="3337228" y="-18415"/>
                          <a:pt x="3544897" y="0"/>
                        </a:cubicBezTo>
                        <a:cubicBezTo>
                          <a:pt x="3752566" y="18415"/>
                          <a:pt x="3916496" y="3128"/>
                          <a:pt x="4086203" y="0"/>
                        </a:cubicBezTo>
                        <a:cubicBezTo>
                          <a:pt x="4255910" y="-3128"/>
                          <a:pt x="4621462" y="26283"/>
                          <a:pt x="4805745" y="0"/>
                        </a:cubicBezTo>
                        <a:cubicBezTo>
                          <a:pt x="4990028" y="-26283"/>
                          <a:pt x="5189992" y="-9856"/>
                          <a:pt x="5287640" y="0"/>
                        </a:cubicBezTo>
                        <a:cubicBezTo>
                          <a:pt x="5385289" y="9856"/>
                          <a:pt x="5798122" y="-6700"/>
                          <a:pt x="5941168" y="0"/>
                        </a:cubicBezTo>
                        <a:cubicBezTo>
                          <a:pt x="5945337" y="46630"/>
                          <a:pt x="5943066" y="79462"/>
                          <a:pt x="5941168" y="102140"/>
                        </a:cubicBezTo>
                        <a:cubicBezTo>
                          <a:pt x="5755018" y="95286"/>
                          <a:pt x="5630777" y="103542"/>
                          <a:pt x="5459273" y="102140"/>
                        </a:cubicBezTo>
                        <a:cubicBezTo>
                          <a:pt x="5287769" y="100738"/>
                          <a:pt x="5037230" y="93113"/>
                          <a:pt x="4917967" y="102140"/>
                        </a:cubicBezTo>
                        <a:cubicBezTo>
                          <a:pt x="4798704" y="111167"/>
                          <a:pt x="4439745" y="132052"/>
                          <a:pt x="4139014" y="102140"/>
                        </a:cubicBezTo>
                        <a:cubicBezTo>
                          <a:pt x="3838283" y="72228"/>
                          <a:pt x="3848038" y="92507"/>
                          <a:pt x="3597707" y="102140"/>
                        </a:cubicBezTo>
                        <a:cubicBezTo>
                          <a:pt x="3347376" y="111773"/>
                          <a:pt x="3165976" y="111400"/>
                          <a:pt x="2937578" y="102140"/>
                        </a:cubicBezTo>
                        <a:cubicBezTo>
                          <a:pt x="2709180" y="92880"/>
                          <a:pt x="2375847" y="122129"/>
                          <a:pt x="2158624" y="102140"/>
                        </a:cubicBezTo>
                        <a:cubicBezTo>
                          <a:pt x="1941401" y="82151"/>
                          <a:pt x="1592096" y="68272"/>
                          <a:pt x="1439083" y="102140"/>
                        </a:cubicBezTo>
                        <a:cubicBezTo>
                          <a:pt x="1286070" y="136008"/>
                          <a:pt x="1084033" y="111449"/>
                          <a:pt x="838365" y="102140"/>
                        </a:cubicBezTo>
                        <a:cubicBezTo>
                          <a:pt x="592697" y="92831"/>
                          <a:pt x="278192" y="69898"/>
                          <a:pt x="0" y="102140"/>
                        </a:cubicBezTo>
                        <a:cubicBezTo>
                          <a:pt x="-2185" y="66540"/>
                          <a:pt x="-2413" y="22193"/>
                          <a:pt x="0" y="0"/>
                        </a:cubicBezTo>
                        <a:close/>
                      </a:path>
                      <a:path w="5941168" h="102140" stroke="0" extrusionOk="0">
                        <a:moveTo>
                          <a:pt x="0" y="0"/>
                        </a:moveTo>
                        <a:cubicBezTo>
                          <a:pt x="151438" y="-14394"/>
                          <a:pt x="412410" y="-28191"/>
                          <a:pt x="600718" y="0"/>
                        </a:cubicBezTo>
                        <a:cubicBezTo>
                          <a:pt x="789026" y="28191"/>
                          <a:pt x="894825" y="15438"/>
                          <a:pt x="1142025" y="0"/>
                        </a:cubicBezTo>
                        <a:cubicBezTo>
                          <a:pt x="1389225" y="-15438"/>
                          <a:pt x="1536556" y="22022"/>
                          <a:pt x="1683331" y="0"/>
                        </a:cubicBezTo>
                        <a:cubicBezTo>
                          <a:pt x="1830106" y="-22022"/>
                          <a:pt x="1976350" y="-23696"/>
                          <a:pt x="2165226" y="0"/>
                        </a:cubicBezTo>
                        <a:cubicBezTo>
                          <a:pt x="2354102" y="23696"/>
                          <a:pt x="2424404" y="-8619"/>
                          <a:pt x="2647120" y="0"/>
                        </a:cubicBezTo>
                        <a:cubicBezTo>
                          <a:pt x="2869836" y="8619"/>
                          <a:pt x="3013187" y="-3818"/>
                          <a:pt x="3129015" y="0"/>
                        </a:cubicBezTo>
                        <a:cubicBezTo>
                          <a:pt x="3244844" y="3818"/>
                          <a:pt x="3609525" y="-14305"/>
                          <a:pt x="3848557" y="0"/>
                        </a:cubicBezTo>
                        <a:cubicBezTo>
                          <a:pt x="4087589" y="14305"/>
                          <a:pt x="4227984" y="3406"/>
                          <a:pt x="4330451" y="0"/>
                        </a:cubicBezTo>
                        <a:cubicBezTo>
                          <a:pt x="4432918" y="-3406"/>
                          <a:pt x="4667963" y="-714"/>
                          <a:pt x="4871758" y="0"/>
                        </a:cubicBezTo>
                        <a:cubicBezTo>
                          <a:pt x="5075553" y="714"/>
                          <a:pt x="5485490" y="-27442"/>
                          <a:pt x="5941168" y="0"/>
                        </a:cubicBezTo>
                        <a:cubicBezTo>
                          <a:pt x="5942648" y="49101"/>
                          <a:pt x="5937947" y="72645"/>
                          <a:pt x="5941168" y="102140"/>
                        </a:cubicBezTo>
                        <a:cubicBezTo>
                          <a:pt x="5725204" y="107522"/>
                          <a:pt x="5592468" y="108516"/>
                          <a:pt x="5399862" y="102140"/>
                        </a:cubicBezTo>
                        <a:cubicBezTo>
                          <a:pt x="5207256" y="95764"/>
                          <a:pt x="5122964" y="84880"/>
                          <a:pt x="4858555" y="102140"/>
                        </a:cubicBezTo>
                        <a:cubicBezTo>
                          <a:pt x="4594146" y="119400"/>
                          <a:pt x="4292411" y="132372"/>
                          <a:pt x="4139014" y="102140"/>
                        </a:cubicBezTo>
                        <a:cubicBezTo>
                          <a:pt x="3985617" y="71908"/>
                          <a:pt x="3686075" y="72689"/>
                          <a:pt x="3419472" y="102140"/>
                        </a:cubicBezTo>
                        <a:cubicBezTo>
                          <a:pt x="3152869" y="131591"/>
                          <a:pt x="3034356" y="101187"/>
                          <a:pt x="2818754" y="102140"/>
                        </a:cubicBezTo>
                        <a:cubicBezTo>
                          <a:pt x="2603152" y="103093"/>
                          <a:pt x="2230611" y="96587"/>
                          <a:pt x="2039801" y="102140"/>
                        </a:cubicBezTo>
                        <a:cubicBezTo>
                          <a:pt x="1848991" y="107693"/>
                          <a:pt x="1721574" y="121765"/>
                          <a:pt x="1498495" y="102140"/>
                        </a:cubicBezTo>
                        <a:cubicBezTo>
                          <a:pt x="1275416" y="82515"/>
                          <a:pt x="1169348" y="75643"/>
                          <a:pt x="897776" y="102140"/>
                        </a:cubicBezTo>
                        <a:cubicBezTo>
                          <a:pt x="626204" y="128637"/>
                          <a:pt x="273485" y="120154"/>
                          <a:pt x="0" y="102140"/>
                        </a:cubicBezTo>
                        <a:cubicBezTo>
                          <a:pt x="-373" y="62806"/>
                          <a:pt x="3781" y="247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dist="38100" dir="2700000">
              <a:srgbClr val="000000">
                <a:alpha val="40000"/>
              </a:srgbClr>
            </a:outerShdw>
            <a:reflection stA="4000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o">
            <a:extLst>
              <a:ext uri="{FF2B5EF4-FFF2-40B4-BE49-F238E27FC236}">
                <a16:creationId xmlns:a16="http://schemas.microsoft.com/office/drawing/2014/main" id="{622E802E-DD65-CEE8-623B-EFB25F488E5E}"/>
              </a:ext>
            </a:extLst>
          </p:cNvPr>
          <p:cNvSpPr txBox="1"/>
          <p:nvPr/>
        </p:nvSpPr>
        <p:spPr>
          <a:xfrm>
            <a:off x="1343927" y="1264439"/>
            <a:ext cx="7400918" cy="67403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400" dirty="0">
                <a:latin typeface="Calibri"/>
                <a:ea typeface="+mn-lt"/>
                <a:cs typeface="Calibri"/>
              </a:rPr>
              <a:t> Gostaríamos de expressar nossa gratidão por você ter dedicado seu tempo para aprender com este eBook. O conteúdo foi gerado pelo ChatGPT, uma inteligência artificial desenvolvida pela OpenAI, com o objetivo de fornecer uma introdução prática e objetiva ao HTML. A diagramação e revisão do material foram cuidadosamente realizadas por Jorge Luis, garantindo que a apresentação e a clareza do conteúdo fossem as melhores possíveis.</a:t>
            </a:r>
            <a:endParaRPr lang="pt-BR" dirty="0">
              <a:latin typeface="Calibri"/>
              <a:ea typeface="+mn-lt"/>
              <a:cs typeface="Calibri"/>
            </a:endParaRPr>
          </a:p>
          <a:p>
            <a:pPr algn="just"/>
            <a:endParaRPr lang="pt-BR" sz="2400" dirty="0">
              <a:latin typeface="Calibri"/>
              <a:ea typeface="+mn-lt"/>
              <a:cs typeface="Calibri"/>
            </a:endParaRPr>
          </a:p>
          <a:p>
            <a:pPr algn="just"/>
            <a:r>
              <a:rPr lang="pt-BR" sz="2400" dirty="0">
                <a:latin typeface="Calibri"/>
                <a:ea typeface="+mn-lt"/>
                <a:cs typeface="Calibri"/>
              </a:rPr>
              <a:t> Esperamos que as informações apresentadas tenham sido úteis e inspiradoras para sua jornada no desenvolvimento web. Continuar aprendendo e experimentando é essencial para se tornar um desenvolvedor habilidoso e criativo.</a:t>
            </a:r>
            <a:endParaRPr lang="pt-BR" dirty="0"/>
          </a:p>
          <a:p>
            <a:pPr algn="just"/>
            <a:endParaRPr lang="pt-BR" sz="2400" dirty="0">
              <a:latin typeface="Calibri"/>
              <a:ea typeface="+mn-lt"/>
              <a:cs typeface="Calibri"/>
            </a:endParaRPr>
          </a:p>
          <a:p>
            <a:pPr algn="just">
              <a:buFont typeface="Arial"/>
            </a:pPr>
            <a:endParaRPr lang="pt-BR" sz="2400" dirty="0">
              <a:latin typeface="Calibri"/>
              <a:ea typeface="+mn-lt"/>
              <a:cs typeface="Calibri"/>
            </a:endParaRPr>
          </a:p>
          <a:p>
            <a:pPr algn="just">
              <a:buFont typeface="Arial"/>
            </a:pPr>
            <a:r>
              <a:rPr lang="pt-BR" sz="2400" dirty="0">
                <a:latin typeface="Calibri"/>
                <a:ea typeface="+mn-lt"/>
                <a:cs typeface="Calibri"/>
              </a:rPr>
              <a:t>Boa sorte e boas criações!</a:t>
            </a:r>
            <a:endParaRPr lang="pt-BR" sz="2400" dirty="0"/>
          </a:p>
          <a:p>
            <a:pPr marL="342900" indent="-342900" algn="just">
              <a:buFont typeface="Arial"/>
              <a:buChar char="•"/>
            </a:pPr>
            <a:endParaRPr lang="pt-BR" sz="2400" dirty="0">
              <a:latin typeface="Calibri"/>
              <a:ea typeface="+mn-lt"/>
              <a:cs typeface="Calibri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8D0176E-B9F6-F774-FAB4-010EE8278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45</a:t>
            </a:fld>
            <a:endParaRPr lang="pt-BR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93D5DAB7-12F1-1E86-7C76-9DCCB44E5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Iniciando com HTML: Dominando os Fundamentos da Linguagem da Web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4AA8658-3A13-DFA9-91F5-3FA3C56F9AF5}"/>
              </a:ext>
            </a:extLst>
          </p:cNvPr>
          <p:cNvSpPr txBox="1"/>
          <p:nvPr/>
        </p:nvSpPr>
        <p:spPr>
          <a:xfrm>
            <a:off x="1597557" y="8225636"/>
            <a:ext cx="516662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Impact"/>
              </a:rPr>
              <a:t>Autor: </a:t>
            </a:r>
            <a:r>
              <a:rPr lang="en-US" sz="2800" dirty="0">
                <a:latin typeface="Arial Nova"/>
              </a:rPr>
              <a:t>Lucas Eduardo </a:t>
            </a:r>
            <a:r>
              <a:rPr lang="en-US" sz="2800" err="1">
                <a:latin typeface="Arial Nova"/>
              </a:rPr>
              <a:t>Parila</a:t>
            </a:r>
            <a:endParaRPr lang="en-US" sz="2800" b="1">
              <a:latin typeface="Arial Nova"/>
            </a:endParaRPr>
          </a:p>
        </p:txBody>
      </p:sp>
      <p:pic>
        <p:nvPicPr>
          <p:cNvPr id="8" name="Imagem 7" descr="Resultado de imagem para github">
            <a:extLst>
              <a:ext uri="{FF2B5EF4-FFF2-40B4-BE49-F238E27FC236}">
                <a16:creationId xmlns:a16="http://schemas.microsoft.com/office/drawing/2014/main" id="{F7287E7A-BC8A-8F0B-850D-598BF122E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922" y="8984442"/>
            <a:ext cx="808029" cy="752531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4CEF9649-6C28-CE98-0BFC-4247C104DEBE}"/>
              </a:ext>
            </a:extLst>
          </p:cNvPr>
          <p:cNvSpPr/>
          <p:nvPr/>
        </p:nvSpPr>
        <p:spPr>
          <a:xfrm>
            <a:off x="2404924" y="9046217"/>
            <a:ext cx="3773881" cy="68447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>
                <a:hlinkClick r:id="rId3"/>
              </a:rPr>
              <a:t>https://github.com/lucasparila</a:t>
            </a:r>
            <a:endParaRPr lang="pt-BR" sz="2000"/>
          </a:p>
        </p:txBody>
      </p:sp>
      <p:pic>
        <p:nvPicPr>
          <p:cNvPr id="11" name="Imagem 10" descr="Resultado de imagem para linkedin sem fundo">
            <a:extLst>
              <a:ext uri="{FF2B5EF4-FFF2-40B4-BE49-F238E27FC236}">
                <a16:creationId xmlns:a16="http://schemas.microsoft.com/office/drawing/2014/main" id="{5981362A-5538-2B46-1CED-82B80E167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1362" y="9969340"/>
            <a:ext cx="796126" cy="752531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083D05E8-AC6B-CA72-2A2C-580C4FC14E51}"/>
              </a:ext>
            </a:extLst>
          </p:cNvPr>
          <p:cNvSpPr/>
          <p:nvPr/>
        </p:nvSpPr>
        <p:spPr>
          <a:xfrm>
            <a:off x="2663916" y="10026687"/>
            <a:ext cx="3755381" cy="684479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ea typeface="+mn-lt"/>
                <a:cs typeface="+mn-lt"/>
                <a:hlinkClick r:id="rId5"/>
              </a:rPr>
              <a:t>https;//www.linkedin.com/in/lucas-eduardo-parila-18638b252/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5660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0E8479E-D072-8D0A-3695-49FE0D49EE58}"/>
              </a:ext>
            </a:extLst>
          </p:cNvPr>
          <p:cNvSpPr/>
          <p:nvPr/>
        </p:nvSpPr>
        <p:spPr>
          <a:xfrm>
            <a:off x="5197" y="-2209"/>
            <a:ext cx="9584175" cy="1280159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ítulo">
            <a:extLst>
              <a:ext uri="{FF2B5EF4-FFF2-40B4-BE49-F238E27FC236}">
                <a16:creationId xmlns:a16="http://schemas.microsoft.com/office/drawing/2014/main" id="{7999C93A-86AE-BAFE-189A-708F1CD78B40}"/>
              </a:ext>
            </a:extLst>
          </p:cNvPr>
          <p:cNvSpPr txBox="1"/>
          <p:nvPr/>
        </p:nvSpPr>
        <p:spPr>
          <a:xfrm>
            <a:off x="1458803" y="5500489"/>
            <a:ext cx="679797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Impact"/>
                <a:ea typeface="+mn-lt"/>
                <a:cs typeface="+mn-lt"/>
              </a:rPr>
              <a:t>ELEMENTOS DE TEXTO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" name="Título">
            <a:extLst>
              <a:ext uri="{FF2B5EF4-FFF2-40B4-BE49-F238E27FC236}">
                <a16:creationId xmlns:a16="http://schemas.microsoft.com/office/drawing/2014/main" id="{6551D0E4-E2DA-BCC0-037F-9702C6114513}"/>
              </a:ext>
            </a:extLst>
          </p:cNvPr>
          <p:cNvSpPr txBox="1"/>
          <p:nvPr/>
        </p:nvSpPr>
        <p:spPr>
          <a:xfrm>
            <a:off x="674940" y="3155786"/>
            <a:ext cx="8176868" cy="15696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600" dirty="0">
                <a:solidFill>
                  <a:schemeClr val="bg1"/>
                </a:solidFill>
                <a:latin typeface="Impact"/>
                <a:cs typeface="Calibri"/>
              </a:rPr>
              <a:t>CAPÍTULO 02</a:t>
            </a:r>
            <a:endParaRPr lang="pt-BR" sz="9600" dirty="0">
              <a:solidFill>
                <a:schemeClr val="bg1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0988079-9300-4EC8-1226-032E60309AE9}"/>
              </a:ext>
            </a:extLst>
          </p:cNvPr>
          <p:cNvSpPr/>
          <p:nvPr/>
        </p:nvSpPr>
        <p:spPr>
          <a:xfrm>
            <a:off x="1163497" y="7891661"/>
            <a:ext cx="7388156" cy="136186"/>
          </a:xfrm>
          <a:prstGeom prst="rect">
            <a:avLst/>
          </a:prstGeom>
          <a:solidFill>
            <a:schemeClr val="accent2"/>
          </a:solidFill>
          <a:ln w="6350">
            <a:noFill/>
            <a:prstDash val="sysDot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5941168"/>
                      <a:gd name="connsiteY0" fmla="*/ 0 h 102140"/>
                      <a:gd name="connsiteX1" fmla="*/ 541306 w 5941168"/>
                      <a:gd name="connsiteY1" fmla="*/ 0 h 102140"/>
                      <a:gd name="connsiteX2" fmla="*/ 1201436 w 5941168"/>
                      <a:gd name="connsiteY2" fmla="*/ 0 h 102140"/>
                      <a:gd name="connsiteX3" fmla="*/ 1861566 w 5941168"/>
                      <a:gd name="connsiteY3" fmla="*/ 0 h 102140"/>
                      <a:gd name="connsiteX4" fmla="*/ 2343461 w 5941168"/>
                      <a:gd name="connsiteY4" fmla="*/ 0 h 102140"/>
                      <a:gd name="connsiteX5" fmla="*/ 3003590 w 5941168"/>
                      <a:gd name="connsiteY5" fmla="*/ 0 h 102140"/>
                      <a:gd name="connsiteX6" fmla="*/ 3544897 w 5941168"/>
                      <a:gd name="connsiteY6" fmla="*/ 0 h 102140"/>
                      <a:gd name="connsiteX7" fmla="*/ 4086203 w 5941168"/>
                      <a:gd name="connsiteY7" fmla="*/ 0 h 102140"/>
                      <a:gd name="connsiteX8" fmla="*/ 4805745 w 5941168"/>
                      <a:gd name="connsiteY8" fmla="*/ 0 h 102140"/>
                      <a:gd name="connsiteX9" fmla="*/ 5287640 w 5941168"/>
                      <a:gd name="connsiteY9" fmla="*/ 0 h 102140"/>
                      <a:gd name="connsiteX10" fmla="*/ 5941168 w 5941168"/>
                      <a:gd name="connsiteY10" fmla="*/ 0 h 102140"/>
                      <a:gd name="connsiteX11" fmla="*/ 5941168 w 5941168"/>
                      <a:gd name="connsiteY11" fmla="*/ 102140 h 102140"/>
                      <a:gd name="connsiteX12" fmla="*/ 5459273 w 5941168"/>
                      <a:gd name="connsiteY12" fmla="*/ 102140 h 102140"/>
                      <a:gd name="connsiteX13" fmla="*/ 4917967 w 5941168"/>
                      <a:gd name="connsiteY13" fmla="*/ 102140 h 102140"/>
                      <a:gd name="connsiteX14" fmla="*/ 4139014 w 5941168"/>
                      <a:gd name="connsiteY14" fmla="*/ 102140 h 102140"/>
                      <a:gd name="connsiteX15" fmla="*/ 3597707 w 5941168"/>
                      <a:gd name="connsiteY15" fmla="*/ 102140 h 102140"/>
                      <a:gd name="connsiteX16" fmla="*/ 2937578 w 5941168"/>
                      <a:gd name="connsiteY16" fmla="*/ 102140 h 102140"/>
                      <a:gd name="connsiteX17" fmla="*/ 2158624 w 5941168"/>
                      <a:gd name="connsiteY17" fmla="*/ 102140 h 102140"/>
                      <a:gd name="connsiteX18" fmla="*/ 1439083 w 5941168"/>
                      <a:gd name="connsiteY18" fmla="*/ 102140 h 102140"/>
                      <a:gd name="connsiteX19" fmla="*/ 838365 w 5941168"/>
                      <a:gd name="connsiteY19" fmla="*/ 102140 h 102140"/>
                      <a:gd name="connsiteX20" fmla="*/ 0 w 5941168"/>
                      <a:gd name="connsiteY20" fmla="*/ 102140 h 102140"/>
                      <a:gd name="connsiteX21" fmla="*/ 0 w 5941168"/>
                      <a:gd name="connsiteY21" fmla="*/ 0 h 102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941168" h="102140" fill="none" extrusionOk="0">
                        <a:moveTo>
                          <a:pt x="0" y="0"/>
                        </a:moveTo>
                        <a:cubicBezTo>
                          <a:pt x="228868" y="-6974"/>
                          <a:pt x="342876" y="-16694"/>
                          <a:pt x="541306" y="0"/>
                        </a:cubicBezTo>
                        <a:cubicBezTo>
                          <a:pt x="739736" y="16694"/>
                          <a:pt x="1035016" y="23168"/>
                          <a:pt x="1201436" y="0"/>
                        </a:cubicBezTo>
                        <a:cubicBezTo>
                          <a:pt x="1367856" y="-23168"/>
                          <a:pt x="1716940" y="-9588"/>
                          <a:pt x="1861566" y="0"/>
                        </a:cubicBezTo>
                        <a:cubicBezTo>
                          <a:pt x="2006192" y="9588"/>
                          <a:pt x="2207763" y="21981"/>
                          <a:pt x="2343461" y="0"/>
                        </a:cubicBezTo>
                        <a:cubicBezTo>
                          <a:pt x="2479159" y="-21981"/>
                          <a:pt x="2750648" y="13416"/>
                          <a:pt x="3003590" y="0"/>
                        </a:cubicBezTo>
                        <a:cubicBezTo>
                          <a:pt x="3256532" y="-13416"/>
                          <a:pt x="3337228" y="-18415"/>
                          <a:pt x="3544897" y="0"/>
                        </a:cubicBezTo>
                        <a:cubicBezTo>
                          <a:pt x="3752566" y="18415"/>
                          <a:pt x="3916496" y="3128"/>
                          <a:pt x="4086203" y="0"/>
                        </a:cubicBezTo>
                        <a:cubicBezTo>
                          <a:pt x="4255910" y="-3128"/>
                          <a:pt x="4621462" y="26283"/>
                          <a:pt x="4805745" y="0"/>
                        </a:cubicBezTo>
                        <a:cubicBezTo>
                          <a:pt x="4990028" y="-26283"/>
                          <a:pt x="5189992" y="-9856"/>
                          <a:pt x="5287640" y="0"/>
                        </a:cubicBezTo>
                        <a:cubicBezTo>
                          <a:pt x="5385289" y="9856"/>
                          <a:pt x="5798122" y="-6700"/>
                          <a:pt x="5941168" y="0"/>
                        </a:cubicBezTo>
                        <a:cubicBezTo>
                          <a:pt x="5945337" y="46630"/>
                          <a:pt x="5943066" y="79462"/>
                          <a:pt x="5941168" y="102140"/>
                        </a:cubicBezTo>
                        <a:cubicBezTo>
                          <a:pt x="5755018" y="95286"/>
                          <a:pt x="5630777" y="103542"/>
                          <a:pt x="5459273" y="102140"/>
                        </a:cubicBezTo>
                        <a:cubicBezTo>
                          <a:pt x="5287769" y="100738"/>
                          <a:pt x="5037230" y="93113"/>
                          <a:pt x="4917967" y="102140"/>
                        </a:cubicBezTo>
                        <a:cubicBezTo>
                          <a:pt x="4798704" y="111167"/>
                          <a:pt x="4439745" y="132052"/>
                          <a:pt x="4139014" y="102140"/>
                        </a:cubicBezTo>
                        <a:cubicBezTo>
                          <a:pt x="3838283" y="72228"/>
                          <a:pt x="3848038" y="92507"/>
                          <a:pt x="3597707" y="102140"/>
                        </a:cubicBezTo>
                        <a:cubicBezTo>
                          <a:pt x="3347376" y="111773"/>
                          <a:pt x="3165976" y="111400"/>
                          <a:pt x="2937578" y="102140"/>
                        </a:cubicBezTo>
                        <a:cubicBezTo>
                          <a:pt x="2709180" y="92880"/>
                          <a:pt x="2375847" y="122129"/>
                          <a:pt x="2158624" y="102140"/>
                        </a:cubicBezTo>
                        <a:cubicBezTo>
                          <a:pt x="1941401" y="82151"/>
                          <a:pt x="1592096" y="68272"/>
                          <a:pt x="1439083" y="102140"/>
                        </a:cubicBezTo>
                        <a:cubicBezTo>
                          <a:pt x="1286070" y="136008"/>
                          <a:pt x="1084033" y="111449"/>
                          <a:pt x="838365" y="102140"/>
                        </a:cubicBezTo>
                        <a:cubicBezTo>
                          <a:pt x="592697" y="92831"/>
                          <a:pt x="278192" y="69898"/>
                          <a:pt x="0" y="102140"/>
                        </a:cubicBezTo>
                        <a:cubicBezTo>
                          <a:pt x="-2185" y="66540"/>
                          <a:pt x="-2413" y="22193"/>
                          <a:pt x="0" y="0"/>
                        </a:cubicBezTo>
                        <a:close/>
                      </a:path>
                      <a:path w="5941168" h="102140" stroke="0" extrusionOk="0">
                        <a:moveTo>
                          <a:pt x="0" y="0"/>
                        </a:moveTo>
                        <a:cubicBezTo>
                          <a:pt x="151438" y="-14394"/>
                          <a:pt x="412410" y="-28191"/>
                          <a:pt x="600718" y="0"/>
                        </a:cubicBezTo>
                        <a:cubicBezTo>
                          <a:pt x="789026" y="28191"/>
                          <a:pt x="894825" y="15438"/>
                          <a:pt x="1142025" y="0"/>
                        </a:cubicBezTo>
                        <a:cubicBezTo>
                          <a:pt x="1389225" y="-15438"/>
                          <a:pt x="1536556" y="22022"/>
                          <a:pt x="1683331" y="0"/>
                        </a:cubicBezTo>
                        <a:cubicBezTo>
                          <a:pt x="1830106" y="-22022"/>
                          <a:pt x="1976350" y="-23696"/>
                          <a:pt x="2165226" y="0"/>
                        </a:cubicBezTo>
                        <a:cubicBezTo>
                          <a:pt x="2354102" y="23696"/>
                          <a:pt x="2424404" y="-8619"/>
                          <a:pt x="2647120" y="0"/>
                        </a:cubicBezTo>
                        <a:cubicBezTo>
                          <a:pt x="2869836" y="8619"/>
                          <a:pt x="3013187" y="-3818"/>
                          <a:pt x="3129015" y="0"/>
                        </a:cubicBezTo>
                        <a:cubicBezTo>
                          <a:pt x="3244844" y="3818"/>
                          <a:pt x="3609525" y="-14305"/>
                          <a:pt x="3848557" y="0"/>
                        </a:cubicBezTo>
                        <a:cubicBezTo>
                          <a:pt x="4087589" y="14305"/>
                          <a:pt x="4227984" y="3406"/>
                          <a:pt x="4330451" y="0"/>
                        </a:cubicBezTo>
                        <a:cubicBezTo>
                          <a:pt x="4432918" y="-3406"/>
                          <a:pt x="4667963" y="-714"/>
                          <a:pt x="4871758" y="0"/>
                        </a:cubicBezTo>
                        <a:cubicBezTo>
                          <a:pt x="5075553" y="714"/>
                          <a:pt x="5485490" y="-27442"/>
                          <a:pt x="5941168" y="0"/>
                        </a:cubicBezTo>
                        <a:cubicBezTo>
                          <a:pt x="5942648" y="49101"/>
                          <a:pt x="5937947" y="72645"/>
                          <a:pt x="5941168" y="102140"/>
                        </a:cubicBezTo>
                        <a:cubicBezTo>
                          <a:pt x="5725204" y="107522"/>
                          <a:pt x="5592468" y="108516"/>
                          <a:pt x="5399862" y="102140"/>
                        </a:cubicBezTo>
                        <a:cubicBezTo>
                          <a:pt x="5207256" y="95764"/>
                          <a:pt x="5122964" y="84880"/>
                          <a:pt x="4858555" y="102140"/>
                        </a:cubicBezTo>
                        <a:cubicBezTo>
                          <a:pt x="4594146" y="119400"/>
                          <a:pt x="4292411" y="132372"/>
                          <a:pt x="4139014" y="102140"/>
                        </a:cubicBezTo>
                        <a:cubicBezTo>
                          <a:pt x="3985617" y="71908"/>
                          <a:pt x="3686075" y="72689"/>
                          <a:pt x="3419472" y="102140"/>
                        </a:cubicBezTo>
                        <a:cubicBezTo>
                          <a:pt x="3152869" y="131591"/>
                          <a:pt x="3034356" y="101187"/>
                          <a:pt x="2818754" y="102140"/>
                        </a:cubicBezTo>
                        <a:cubicBezTo>
                          <a:pt x="2603152" y="103093"/>
                          <a:pt x="2230611" y="96587"/>
                          <a:pt x="2039801" y="102140"/>
                        </a:cubicBezTo>
                        <a:cubicBezTo>
                          <a:pt x="1848991" y="107693"/>
                          <a:pt x="1721574" y="121765"/>
                          <a:pt x="1498495" y="102140"/>
                        </a:cubicBezTo>
                        <a:cubicBezTo>
                          <a:pt x="1275416" y="82515"/>
                          <a:pt x="1169348" y="75643"/>
                          <a:pt x="897776" y="102140"/>
                        </a:cubicBezTo>
                        <a:cubicBezTo>
                          <a:pt x="626204" y="128637"/>
                          <a:pt x="273485" y="120154"/>
                          <a:pt x="0" y="102140"/>
                        </a:cubicBezTo>
                        <a:cubicBezTo>
                          <a:pt x="-373" y="62806"/>
                          <a:pt x="3781" y="247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dist="38100" dir="2700000">
              <a:srgbClr val="000000">
                <a:alpha val="40000"/>
              </a:srgbClr>
            </a:outerShdw>
            <a:reflection stA="4000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o">
            <a:extLst>
              <a:ext uri="{FF2B5EF4-FFF2-40B4-BE49-F238E27FC236}">
                <a16:creationId xmlns:a16="http://schemas.microsoft.com/office/drawing/2014/main" id="{F6B89F80-834E-C317-2732-9CCD9C0F457C}"/>
              </a:ext>
            </a:extLst>
          </p:cNvPr>
          <p:cNvSpPr txBox="1"/>
          <p:nvPr/>
        </p:nvSpPr>
        <p:spPr>
          <a:xfrm>
            <a:off x="2014369" y="8584602"/>
            <a:ext cx="543529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Calibri"/>
                <a:ea typeface="+mn-lt"/>
                <a:cs typeface="Calibri"/>
              </a:rPr>
              <a:t>O texto é a base de qualquer conteúdo na web, e o HTML oferece uma variedade de elementos para estruturar e formatar esse texto de forma clara e eficiente. 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6ED60FA-ED5B-A736-E827-58CDE8A7E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90B181D-6DED-D32F-F56D-CB2AE0A23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Iniciando com HTML: Dominando os Fundamentos da Linguagem da Web</a:t>
            </a:r>
          </a:p>
        </p:txBody>
      </p:sp>
    </p:spTree>
    <p:extLst>
      <p:ext uri="{BB962C8B-B14F-4D97-AF65-F5344CB8AC3E}">
        <p14:creationId xmlns:p14="http://schemas.microsoft.com/office/powerpoint/2010/main" val="2373071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69F7AA1-3BE5-F78C-19D7-2EB48E850D33}"/>
              </a:ext>
            </a:extLst>
          </p:cNvPr>
          <p:cNvSpPr/>
          <p:nvPr/>
        </p:nvSpPr>
        <p:spPr>
          <a:xfrm>
            <a:off x="669818" y="-7295"/>
            <a:ext cx="102141" cy="1106518"/>
          </a:xfrm>
          <a:prstGeom prst="rect">
            <a:avLst/>
          </a:prstGeom>
          <a:solidFill>
            <a:schemeClr val="accent2"/>
          </a:solidFill>
          <a:ln w="6350">
            <a:noFill/>
            <a:prstDash val="sysDot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5941168"/>
                      <a:gd name="connsiteY0" fmla="*/ 0 h 102140"/>
                      <a:gd name="connsiteX1" fmla="*/ 541306 w 5941168"/>
                      <a:gd name="connsiteY1" fmla="*/ 0 h 102140"/>
                      <a:gd name="connsiteX2" fmla="*/ 1201436 w 5941168"/>
                      <a:gd name="connsiteY2" fmla="*/ 0 h 102140"/>
                      <a:gd name="connsiteX3" fmla="*/ 1861566 w 5941168"/>
                      <a:gd name="connsiteY3" fmla="*/ 0 h 102140"/>
                      <a:gd name="connsiteX4" fmla="*/ 2343461 w 5941168"/>
                      <a:gd name="connsiteY4" fmla="*/ 0 h 102140"/>
                      <a:gd name="connsiteX5" fmla="*/ 3003590 w 5941168"/>
                      <a:gd name="connsiteY5" fmla="*/ 0 h 102140"/>
                      <a:gd name="connsiteX6" fmla="*/ 3544897 w 5941168"/>
                      <a:gd name="connsiteY6" fmla="*/ 0 h 102140"/>
                      <a:gd name="connsiteX7" fmla="*/ 4086203 w 5941168"/>
                      <a:gd name="connsiteY7" fmla="*/ 0 h 102140"/>
                      <a:gd name="connsiteX8" fmla="*/ 4805745 w 5941168"/>
                      <a:gd name="connsiteY8" fmla="*/ 0 h 102140"/>
                      <a:gd name="connsiteX9" fmla="*/ 5287640 w 5941168"/>
                      <a:gd name="connsiteY9" fmla="*/ 0 h 102140"/>
                      <a:gd name="connsiteX10" fmla="*/ 5941168 w 5941168"/>
                      <a:gd name="connsiteY10" fmla="*/ 0 h 102140"/>
                      <a:gd name="connsiteX11" fmla="*/ 5941168 w 5941168"/>
                      <a:gd name="connsiteY11" fmla="*/ 102140 h 102140"/>
                      <a:gd name="connsiteX12" fmla="*/ 5459273 w 5941168"/>
                      <a:gd name="connsiteY12" fmla="*/ 102140 h 102140"/>
                      <a:gd name="connsiteX13" fmla="*/ 4917967 w 5941168"/>
                      <a:gd name="connsiteY13" fmla="*/ 102140 h 102140"/>
                      <a:gd name="connsiteX14" fmla="*/ 4139014 w 5941168"/>
                      <a:gd name="connsiteY14" fmla="*/ 102140 h 102140"/>
                      <a:gd name="connsiteX15" fmla="*/ 3597707 w 5941168"/>
                      <a:gd name="connsiteY15" fmla="*/ 102140 h 102140"/>
                      <a:gd name="connsiteX16" fmla="*/ 2937578 w 5941168"/>
                      <a:gd name="connsiteY16" fmla="*/ 102140 h 102140"/>
                      <a:gd name="connsiteX17" fmla="*/ 2158624 w 5941168"/>
                      <a:gd name="connsiteY17" fmla="*/ 102140 h 102140"/>
                      <a:gd name="connsiteX18" fmla="*/ 1439083 w 5941168"/>
                      <a:gd name="connsiteY18" fmla="*/ 102140 h 102140"/>
                      <a:gd name="connsiteX19" fmla="*/ 838365 w 5941168"/>
                      <a:gd name="connsiteY19" fmla="*/ 102140 h 102140"/>
                      <a:gd name="connsiteX20" fmla="*/ 0 w 5941168"/>
                      <a:gd name="connsiteY20" fmla="*/ 102140 h 102140"/>
                      <a:gd name="connsiteX21" fmla="*/ 0 w 5941168"/>
                      <a:gd name="connsiteY21" fmla="*/ 0 h 102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941168" h="102140" fill="none" extrusionOk="0">
                        <a:moveTo>
                          <a:pt x="0" y="0"/>
                        </a:moveTo>
                        <a:cubicBezTo>
                          <a:pt x="228868" y="-6974"/>
                          <a:pt x="342876" y="-16694"/>
                          <a:pt x="541306" y="0"/>
                        </a:cubicBezTo>
                        <a:cubicBezTo>
                          <a:pt x="739736" y="16694"/>
                          <a:pt x="1035016" y="23168"/>
                          <a:pt x="1201436" y="0"/>
                        </a:cubicBezTo>
                        <a:cubicBezTo>
                          <a:pt x="1367856" y="-23168"/>
                          <a:pt x="1716940" y="-9588"/>
                          <a:pt x="1861566" y="0"/>
                        </a:cubicBezTo>
                        <a:cubicBezTo>
                          <a:pt x="2006192" y="9588"/>
                          <a:pt x="2207763" y="21981"/>
                          <a:pt x="2343461" y="0"/>
                        </a:cubicBezTo>
                        <a:cubicBezTo>
                          <a:pt x="2479159" y="-21981"/>
                          <a:pt x="2750648" y="13416"/>
                          <a:pt x="3003590" y="0"/>
                        </a:cubicBezTo>
                        <a:cubicBezTo>
                          <a:pt x="3256532" y="-13416"/>
                          <a:pt x="3337228" y="-18415"/>
                          <a:pt x="3544897" y="0"/>
                        </a:cubicBezTo>
                        <a:cubicBezTo>
                          <a:pt x="3752566" y="18415"/>
                          <a:pt x="3916496" y="3128"/>
                          <a:pt x="4086203" y="0"/>
                        </a:cubicBezTo>
                        <a:cubicBezTo>
                          <a:pt x="4255910" y="-3128"/>
                          <a:pt x="4621462" y="26283"/>
                          <a:pt x="4805745" y="0"/>
                        </a:cubicBezTo>
                        <a:cubicBezTo>
                          <a:pt x="4990028" y="-26283"/>
                          <a:pt x="5189992" y="-9856"/>
                          <a:pt x="5287640" y="0"/>
                        </a:cubicBezTo>
                        <a:cubicBezTo>
                          <a:pt x="5385289" y="9856"/>
                          <a:pt x="5798122" y="-6700"/>
                          <a:pt x="5941168" y="0"/>
                        </a:cubicBezTo>
                        <a:cubicBezTo>
                          <a:pt x="5945337" y="46630"/>
                          <a:pt x="5943066" y="79462"/>
                          <a:pt x="5941168" y="102140"/>
                        </a:cubicBezTo>
                        <a:cubicBezTo>
                          <a:pt x="5755018" y="95286"/>
                          <a:pt x="5630777" y="103542"/>
                          <a:pt x="5459273" y="102140"/>
                        </a:cubicBezTo>
                        <a:cubicBezTo>
                          <a:pt x="5287769" y="100738"/>
                          <a:pt x="5037230" y="93113"/>
                          <a:pt x="4917967" y="102140"/>
                        </a:cubicBezTo>
                        <a:cubicBezTo>
                          <a:pt x="4798704" y="111167"/>
                          <a:pt x="4439745" y="132052"/>
                          <a:pt x="4139014" y="102140"/>
                        </a:cubicBezTo>
                        <a:cubicBezTo>
                          <a:pt x="3838283" y="72228"/>
                          <a:pt x="3848038" y="92507"/>
                          <a:pt x="3597707" y="102140"/>
                        </a:cubicBezTo>
                        <a:cubicBezTo>
                          <a:pt x="3347376" y="111773"/>
                          <a:pt x="3165976" y="111400"/>
                          <a:pt x="2937578" y="102140"/>
                        </a:cubicBezTo>
                        <a:cubicBezTo>
                          <a:pt x="2709180" y="92880"/>
                          <a:pt x="2375847" y="122129"/>
                          <a:pt x="2158624" y="102140"/>
                        </a:cubicBezTo>
                        <a:cubicBezTo>
                          <a:pt x="1941401" y="82151"/>
                          <a:pt x="1592096" y="68272"/>
                          <a:pt x="1439083" y="102140"/>
                        </a:cubicBezTo>
                        <a:cubicBezTo>
                          <a:pt x="1286070" y="136008"/>
                          <a:pt x="1084033" y="111449"/>
                          <a:pt x="838365" y="102140"/>
                        </a:cubicBezTo>
                        <a:cubicBezTo>
                          <a:pt x="592697" y="92831"/>
                          <a:pt x="278192" y="69898"/>
                          <a:pt x="0" y="102140"/>
                        </a:cubicBezTo>
                        <a:cubicBezTo>
                          <a:pt x="-2185" y="66540"/>
                          <a:pt x="-2413" y="22193"/>
                          <a:pt x="0" y="0"/>
                        </a:cubicBezTo>
                        <a:close/>
                      </a:path>
                      <a:path w="5941168" h="102140" stroke="0" extrusionOk="0">
                        <a:moveTo>
                          <a:pt x="0" y="0"/>
                        </a:moveTo>
                        <a:cubicBezTo>
                          <a:pt x="151438" y="-14394"/>
                          <a:pt x="412410" y="-28191"/>
                          <a:pt x="600718" y="0"/>
                        </a:cubicBezTo>
                        <a:cubicBezTo>
                          <a:pt x="789026" y="28191"/>
                          <a:pt x="894825" y="15438"/>
                          <a:pt x="1142025" y="0"/>
                        </a:cubicBezTo>
                        <a:cubicBezTo>
                          <a:pt x="1389225" y="-15438"/>
                          <a:pt x="1536556" y="22022"/>
                          <a:pt x="1683331" y="0"/>
                        </a:cubicBezTo>
                        <a:cubicBezTo>
                          <a:pt x="1830106" y="-22022"/>
                          <a:pt x="1976350" y="-23696"/>
                          <a:pt x="2165226" y="0"/>
                        </a:cubicBezTo>
                        <a:cubicBezTo>
                          <a:pt x="2354102" y="23696"/>
                          <a:pt x="2424404" y="-8619"/>
                          <a:pt x="2647120" y="0"/>
                        </a:cubicBezTo>
                        <a:cubicBezTo>
                          <a:pt x="2869836" y="8619"/>
                          <a:pt x="3013187" y="-3818"/>
                          <a:pt x="3129015" y="0"/>
                        </a:cubicBezTo>
                        <a:cubicBezTo>
                          <a:pt x="3244844" y="3818"/>
                          <a:pt x="3609525" y="-14305"/>
                          <a:pt x="3848557" y="0"/>
                        </a:cubicBezTo>
                        <a:cubicBezTo>
                          <a:pt x="4087589" y="14305"/>
                          <a:pt x="4227984" y="3406"/>
                          <a:pt x="4330451" y="0"/>
                        </a:cubicBezTo>
                        <a:cubicBezTo>
                          <a:pt x="4432918" y="-3406"/>
                          <a:pt x="4667963" y="-714"/>
                          <a:pt x="4871758" y="0"/>
                        </a:cubicBezTo>
                        <a:cubicBezTo>
                          <a:pt x="5075553" y="714"/>
                          <a:pt x="5485490" y="-27442"/>
                          <a:pt x="5941168" y="0"/>
                        </a:cubicBezTo>
                        <a:cubicBezTo>
                          <a:pt x="5942648" y="49101"/>
                          <a:pt x="5937947" y="72645"/>
                          <a:pt x="5941168" y="102140"/>
                        </a:cubicBezTo>
                        <a:cubicBezTo>
                          <a:pt x="5725204" y="107522"/>
                          <a:pt x="5592468" y="108516"/>
                          <a:pt x="5399862" y="102140"/>
                        </a:cubicBezTo>
                        <a:cubicBezTo>
                          <a:pt x="5207256" y="95764"/>
                          <a:pt x="5122964" y="84880"/>
                          <a:pt x="4858555" y="102140"/>
                        </a:cubicBezTo>
                        <a:cubicBezTo>
                          <a:pt x="4594146" y="119400"/>
                          <a:pt x="4292411" y="132372"/>
                          <a:pt x="4139014" y="102140"/>
                        </a:cubicBezTo>
                        <a:cubicBezTo>
                          <a:pt x="3985617" y="71908"/>
                          <a:pt x="3686075" y="72689"/>
                          <a:pt x="3419472" y="102140"/>
                        </a:cubicBezTo>
                        <a:cubicBezTo>
                          <a:pt x="3152869" y="131591"/>
                          <a:pt x="3034356" y="101187"/>
                          <a:pt x="2818754" y="102140"/>
                        </a:cubicBezTo>
                        <a:cubicBezTo>
                          <a:pt x="2603152" y="103093"/>
                          <a:pt x="2230611" y="96587"/>
                          <a:pt x="2039801" y="102140"/>
                        </a:cubicBezTo>
                        <a:cubicBezTo>
                          <a:pt x="1848991" y="107693"/>
                          <a:pt x="1721574" y="121765"/>
                          <a:pt x="1498495" y="102140"/>
                        </a:cubicBezTo>
                        <a:cubicBezTo>
                          <a:pt x="1275416" y="82515"/>
                          <a:pt x="1169348" y="75643"/>
                          <a:pt x="897776" y="102140"/>
                        </a:cubicBezTo>
                        <a:cubicBezTo>
                          <a:pt x="626204" y="128637"/>
                          <a:pt x="273485" y="120154"/>
                          <a:pt x="0" y="102140"/>
                        </a:cubicBezTo>
                        <a:cubicBezTo>
                          <a:pt x="-373" y="62806"/>
                          <a:pt x="3781" y="247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dist="38100" dir="2700000">
              <a:srgbClr val="000000">
                <a:alpha val="40000"/>
              </a:srgbClr>
            </a:outerShdw>
            <a:reflection stA="4000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">
            <a:extLst>
              <a:ext uri="{FF2B5EF4-FFF2-40B4-BE49-F238E27FC236}">
                <a16:creationId xmlns:a16="http://schemas.microsoft.com/office/drawing/2014/main" id="{9B182642-FB1F-E309-CA5C-AE29980C5306}"/>
              </a:ext>
            </a:extLst>
          </p:cNvPr>
          <p:cNvSpPr txBox="1"/>
          <p:nvPr/>
        </p:nvSpPr>
        <p:spPr>
          <a:xfrm>
            <a:off x="1623921" y="535067"/>
            <a:ext cx="526586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000" dirty="0">
                <a:latin typeface="Impact"/>
                <a:ea typeface="+mn-lt"/>
                <a:cs typeface="+mn-lt"/>
              </a:rPr>
              <a:t>Títulos: &lt;h1&gt; a &lt;h6&gt;</a:t>
            </a:r>
            <a:endParaRPr lang="pt-BR" dirty="0"/>
          </a:p>
        </p:txBody>
      </p:sp>
      <p:sp>
        <p:nvSpPr>
          <p:cNvPr id="13" name="texto">
            <a:extLst>
              <a:ext uri="{FF2B5EF4-FFF2-40B4-BE49-F238E27FC236}">
                <a16:creationId xmlns:a16="http://schemas.microsoft.com/office/drawing/2014/main" id="{93DC4A38-DCFB-0AE7-C907-6331C0F539B0}"/>
              </a:ext>
            </a:extLst>
          </p:cNvPr>
          <p:cNvSpPr txBox="1"/>
          <p:nvPr/>
        </p:nvSpPr>
        <p:spPr>
          <a:xfrm>
            <a:off x="1103435" y="2000084"/>
            <a:ext cx="740091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400">
                <a:latin typeface="Calibri"/>
                <a:ea typeface="+mn-lt"/>
                <a:cs typeface="Calibri"/>
              </a:rPr>
              <a:t> </a:t>
            </a:r>
            <a:r>
              <a:rPr lang="pt-BR" sz="2400" dirty="0">
                <a:latin typeface="Calibri"/>
                <a:ea typeface="+mn-lt"/>
                <a:cs typeface="Calibri"/>
              </a:rPr>
              <a:t>Os elementos de título são usados para definir cabeçalhos, que variam de &lt;h1&gt; (o mais importante) a &lt;h6&gt; (o menos importante).</a:t>
            </a:r>
            <a:endParaRPr lang="pt-BR" dirty="0"/>
          </a:p>
        </p:txBody>
      </p:sp>
      <p:sp>
        <p:nvSpPr>
          <p:cNvPr id="2" name="texto">
            <a:extLst>
              <a:ext uri="{FF2B5EF4-FFF2-40B4-BE49-F238E27FC236}">
                <a16:creationId xmlns:a16="http://schemas.microsoft.com/office/drawing/2014/main" id="{53115C19-3661-121E-FDE3-6D5028AC1E04}"/>
              </a:ext>
            </a:extLst>
          </p:cNvPr>
          <p:cNvSpPr txBox="1"/>
          <p:nvPr/>
        </p:nvSpPr>
        <p:spPr>
          <a:xfrm>
            <a:off x="1103435" y="3464097"/>
            <a:ext cx="7400918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400" dirty="0">
                <a:latin typeface="Calibri"/>
                <a:ea typeface="+mn-lt"/>
                <a:cs typeface="Calibri"/>
              </a:rPr>
              <a:t> </a:t>
            </a:r>
            <a:r>
              <a:rPr lang="pt-BR" sz="2400" dirty="0">
                <a:latin typeface="Calibri"/>
                <a:ea typeface="+mn-lt"/>
                <a:cs typeface="+mn-lt"/>
              </a:rPr>
              <a:t>Os títulos não são apenas uma questão de formatação visual; eles também desempenham um papel crucial na acessibilidade e SEO (Search </a:t>
            </a:r>
            <a:r>
              <a:rPr lang="pt-BR" sz="2400" dirty="0" err="1">
                <a:latin typeface="Calibri"/>
                <a:ea typeface="+mn-lt"/>
                <a:cs typeface="+mn-lt"/>
              </a:rPr>
              <a:t>Engine</a:t>
            </a:r>
            <a:r>
              <a:rPr lang="pt-BR" sz="2400" dirty="0">
                <a:latin typeface="Calibri"/>
                <a:ea typeface="+mn-lt"/>
                <a:cs typeface="+mn-lt"/>
              </a:rPr>
              <a:t> </a:t>
            </a:r>
            <a:r>
              <a:rPr lang="pt-BR" sz="2400" dirty="0" err="1">
                <a:latin typeface="Calibri"/>
                <a:ea typeface="+mn-lt"/>
                <a:cs typeface="+mn-lt"/>
              </a:rPr>
              <a:t>Optimization</a:t>
            </a:r>
            <a:r>
              <a:rPr lang="pt-BR" sz="2400" dirty="0">
                <a:latin typeface="Calibri"/>
                <a:ea typeface="+mn-lt"/>
                <a:cs typeface="+mn-lt"/>
              </a:rPr>
              <a:t>). Os motores de busca utilizam os títulos para entender a estrutura e o conteúdo de uma página, o que pode influenciar significativamente o ranking nos resultados de pesquisa.</a:t>
            </a:r>
            <a:endParaRPr lang="pt-BR">
              <a:latin typeface="Calibri"/>
              <a:cs typeface="Calibri"/>
            </a:endParaRPr>
          </a:p>
        </p:txBody>
      </p:sp>
      <p:sp>
        <p:nvSpPr>
          <p:cNvPr id="5" name="subtítulo">
            <a:extLst>
              <a:ext uri="{FF2B5EF4-FFF2-40B4-BE49-F238E27FC236}">
                <a16:creationId xmlns:a16="http://schemas.microsoft.com/office/drawing/2014/main" id="{B3B5B300-52CF-0A66-7D2F-0B8A8BAD22BE}"/>
              </a:ext>
            </a:extLst>
          </p:cNvPr>
          <p:cNvSpPr txBox="1"/>
          <p:nvPr/>
        </p:nvSpPr>
        <p:spPr>
          <a:xfrm>
            <a:off x="1619022" y="7074927"/>
            <a:ext cx="603772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b="1" dirty="0">
                <a:latin typeface="Calibri Light"/>
                <a:ea typeface="+mn-lt"/>
                <a:cs typeface="Calibri Light"/>
              </a:rPr>
              <a:t>Hierarquia dos Títulos</a:t>
            </a:r>
            <a:endParaRPr lang="pt-BR" b="1" dirty="0"/>
          </a:p>
        </p:txBody>
      </p:sp>
      <p:sp>
        <p:nvSpPr>
          <p:cNvPr id="8" name="texto">
            <a:extLst>
              <a:ext uri="{FF2B5EF4-FFF2-40B4-BE49-F238E27FC236}">
                <a16:creationId xmlns:a16="http://schemas.microsoft.com/office/drawing/2014/main" id="{A731BDB1-9959-A6CB-A930-801EE3E05DA8}"/>
              </a:ext>
            </a:extLst>
          </p:cNvPr>
          <p:cNvSpPr txBox="1"/>
          <p:nvPr/>
        </p:nvSpPr>
        <p:spPr>
          <a:xfrm>
            <a:off x="1103435" y="7924229"/>
            <a:ext cx="7400918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Calibri"/>
                <a:cs typeface="Calibri"/>
              </a:rPr>
              <a:t>&lt;h1&gt;</a:t>
            </a:r>
            <a:r>
              <a:rPr lang="pt-BR" sz="2400" dirty="0">
                <a:latin typeface="Calibri"/>
                <a:ea typeface="+mn-lt"/>
                <a:cs typeface="Calibri"/>
              </a:rPr>
              <a:t>: O título principal da página. Deve ser usado apenas uma vez por página e representa o tópico mais importante.</a:t>
            </a:r>
            <a:endParaRPr lang="pt-BR" dirty="0"/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Calibri"/>
                <a:cs typeface="Calibri"/>
              </a:rPr>
              <a:t>&lt;h2&gt;</a:t>
            </a:r>
            <a:r>
              <a:rPr lang="pt-BR" sz="2400" dirty="0">
                <a:latin typeface="Calibri"/>
                <a:ea typeface="+mn-lt"/>
                <a:cs typeface="Calibri"/>
              </a:rPr>
              <a:t>: Subtítulos que dividem o conteúdo principal em seções.</a:t>
            </a:r>
            <a:endParaRPr lang="pt-BR" dirty="0"/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Calibri"/>
                <a:cs typeface="Calibri"/>
              </a:rPr>
              <a:t>&lt;h3&gt;</a:t>
            </a:r>
            <a:r>
              <a:rPr lang="pt-BR" sz="2400" dirty="0">
                <a:latin typeface="Calibri"/>
                <a:ea typeface="+mn-lt"/>
                <a:cs typeface="Calibri"/>
              </a:rPr>
              <a:t>: Subdivisões dentro das seções </a:t>
            </a:r>
            <a:r>
              <a:rPr lang="pt-BR" sz="2400" dirty="0">
                <a:latin typeface="Calibri"/>
                <a:cs typeface="Calibri"/>
              </a:rPr>
              <a:t>&lt;h2&gt;</a:t>
            </a:r>
            <a:r>
              <a:rPr lang="pt-BR" sz="2400" dirty="0">
                <a:latin typeface="Calibri"/>
                <a:ea typeface="+mn-lt"/>
                <a:cs typeface="Calibri"/>
              </a:rPr>
              <a:t>.</a:t>
            </a:r>
            <a:endParaRPr lang="pt-BR" dirty="0"/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Calibri"/>
                <a:cs typeface="Calibri"/>
              </a:rPr>
              <a:t>&lt;h4&gt;</a:t>
            </a:r>
            <a:r>
              <a:rPr lang="pt-BR" sz="2400" dirty="0">
                <a:latin typeface="Calibri"/>
                <a:ea typeface="+mn-lt"/>
                <a:cs typeface="Calibri"/>
              </a:rPr>
              <a:t>, </a:t>
            </a:r>
            <a:r>
              <a:rPr lang="pt-BR" sz="2400" dirty="0">
                <a:latin typeface="Calibri"/>
                <a:cs typeface="Calibri"/>
              </a:rPr>
              <a:t>&lt;h5&gt;</a:t>
            </a:r>
            <a:r>
              <a:rPr lang="pt-BR" sz="2400" dirty="0">
                <a:latin typeface="Calibri"/>
                <a:ea typeface="+mn-lt"/>
                <a:cs typeface="Calibri"/>
              </a:rPr>
              <a:t>, </a:t>
            </a:r>
            <a:r>
              <a:rPr lang="pt-BR" sz="2400" dirty="0">
                <a:latin typeface="Calibri"/>
                <a:cs typeface="Calibri"/>
              </a:rPr>
              <a:t>&lt;h6&gt;</a:t>
            </a:r>
            <a:r>
              <a:rPr lang="pt-BR" sz="2400" dirty="0">
                <a:latin typeface="Calibri"/>
                <a:ea typeface="+mn-lt"/>
                <a:cs typeface="Calibri"/>
              </a:rPr>
              <a:t>: Títulos de níveis inferiores usados para subdivisões adicionais, conforme necessário.</a:t>
            </a:r>
            <a:endParaRPr lang="pt-BR" dirty="0"/>
          </a:p>
          <a:p>
            <a:pPr algn="just"/>
            <a:endParaRPr lang="pt-BR" sz="2400" dirty="0">
              <a:latin typeface="Calibri"/>
              <a:cs typeface="Calibri"/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617A6AD-8DEE-0D6C-6E2A-6E8B76003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6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1FA59B8-AC35-1996-13C0-05981DB51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Iniciando com HTML: Dominando os Fundamentos da Linguagem da Web</a:t>
            </a:r>
          </a:p>
        </p:txBody>
      </p:sp>
    </p:spTree>
    <p:extLst>
      <p:ext uri="{BB962C8B-B14F-4D97-AF65-F5344CB8AC3E}">
        <p14:creationId xmlns:p14="http://schemas.microsoft.com/office/powerpoint/2010/main" val="277426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69F7AA1-3BE5-F78C-19D7-2EB48E850D33}"/>
              </a:ext>
            </a:extLst>
          </p:cNvPr>
          <p:cNvSpPr/>
          <p:nvPr/>
        </p:nvSpPr>
        <p:spPr>
          <a:xfrm>
            <a:off x="669818" y="-7295"/>
            <a:ext cx="102141" cy="1106518"/>
          </a:xfrm>
          <a:prstGeom prst="rect">
            <a:avLst/>
          </a:prstGeom>
          <a:solidFill>
            <a:schemeClr val="accent2"/>
          </a:solidFill>
          <a:ln w="6350">
            <a:noFill/>
            <a:prstDash val="sysDot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5941168"/>
                      <a:gd name="connsiteY0" fmla="*/ 0 h 102140"/>
                      <a:gd name="connsiteX1" fmla="*/ 541306 w 5941168"/>
                      <a:gd name="connsiteY1" fmla="*/ 0 h 102140"/>
                      <a:gd name="connsiteX2" fmla="*/ 1201436 w 5941168"/>
                      <a:gd name="connsiteY2" fmla="*/ 0 h 102140"/>
                      <a:gd name="connsiteX3" fmla="*/ 1861566 w 5941168"/>
                      <a:gd name="connsiteY3" fmla="*/ 0 h 102140"/>
                      <a:gd name="connsiteX4" fmla="*/ 2343461 w 5941168"/>
                      <a:gd name="connsiteY4" fmla="*/ 0 h 102140"/>
                      <a:gd name="connsiteX5" fmla="*/ 3003590 w 5941168"/>
                      <a:gd name="connsiteY5" fmla="*/ 0 h 102140"/>
                      <a:gd name="connsiteX6" fmla="*/ 3544897 w 5941168"/>
                      <a:gd name="connsiteY6" fmla="*/ 0 h 102140"/>
                      <a:gd name="connsiteX7" fmla="*/ 4086203 w 5941168"/>
                      <a:gd name="connsiteY7" fmla="*/ 0 h 102140"/>
                      <a:gd name="connsiteX8" fmla="*/ 4805745 w 5941168"/>
                      <a:gd name="connsiteY8" fmla="*/ 0 h 102140"/>
                      <a:gd name="connsiteX9" fmla="*/ 5287640 w 5941168"/>
                      <a:gd name="connsiteY9" fmla="*/ 0 h 102140"/>
                      <a:gd name="connsiteX10" fmla="*/ 5941168 w 5941168"/>
                      <a:gd name="connsiteY10" fmla="*/ 0 h 102140"/>
                      <a:gd name="connsiteX11" fmla="*/ 5941168 w 5941168"/>
                      <a:gd name="connsiteY11" fmla="*/ 102140 h 102140"/>
                      <a:gd name="connsiteX12" fmla="*/ 5459273 w 5941168"/>
                      <a:gd name="connsiteY12" fmla="*/ 102140 h 102140"/>
                      <a:gd name="connsiteX13" fmla="*/ 4917967 w 5941168"/>
                      <a:gd name="connsiteY13" fmla="*/ 102140 h 102140"/>
                      <a:gd name="connsiteX14" fmla="*/ 4139014 w 5941168"/>
                      <a:gd name="connsiteY14" fmla="*/ 102140 h 102140"/>
                      <a:gd name="connsiteX15" fmla="*/ 3597707 w 5941168"/>
                      <a:gd name="connsiteY15" fmla="*/ 102140 h 102140"/>
                      <a:gd name="connsiteX16" fmla="*/ 2937578 w 5941168"/>
                      <a:gd name="connsiteY16" fmla="*/ 102140 h 102140"/>
                      <a:gd name="connsiteX17" fmla="*/ 2158624 w 5941168"/>
                      <a:gd name="connsiteY17" fmla="*/ 102140 h 102140"/>
                      <a:gd name="connsiteX18" fmla="*/ 1439083 w 5941168"/>
                      <a:gd name="connsiteY18" fmla="*/ 102140 h 102140"/>
                      <a:gd name="connsiteX19" fmla="*/ 838365 w 5941168"/>
                      <a:gd name="connsiteY19" fmla="*/ 102140 h 102140"/>
                      <a:gd name="connsiteX20" fmla="*/ 0 w 5941168"/>
                      <a:gd name="connsiteY20" fmla="*/ 102140 h 102140"/>
                      <a:gd name="connsiteX21" fmla="*/ 0 w 5941168"/>
                      <a:gd name="connsiteY21" fmla="*/ 0 h 102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941168" h="102140" fill="none" extrusionOk="0">
                        <a:moveTo>
                          <a:pt x="0" y="0"/>
                        </a:moveTo>
                        <a:cubicBezTo>
                          <a:pt x="228868" y="-6974"/>
                          <a:pt x="342876" y="-16694"/>
                          <a:pt x="541306" y="0"/>
                        </a:cubicBezTo>
                        <a:cubicBezTo>
                          <a:pt x="739736" y="16694"/>
                          <a:pt x="1035016" y="23168"/>
                          <a:pt x="1201436" y="0"/>
                        </a:cubicBezTo>
                        <a:cubicBezTo>
                          <a:pt x="1367856" y="-23168"/>
                          <a:pt x="1716940" y="-9588"/>
                          <a:pt x="1861566" y="0"/>
                        </a:cubicBezTo>
                        <a:cubicBezTo>
                          <a:pt x="2006192" y="9588"/>
                          <a:pt x="2207763" y="21981"/>
                          <a:pt x="2343461" y="0"/>
                        </a:cubicBezTo>
                        <a:cubicBezTo>
                          <a:pt x="2479159" y="-21981"/>
                          <a:pt x="2750648" y="13416"/>
                          <a:pt x="3003590" y="0"/>
                        </a:cubicBezTo>
                        <a:cubicBezTo>
                          <a:pt x="3256532" y="-13416"/>
                          <a:pt x="3337228" y="-18415"/>
                          <a:pt x="3544897" y="0"/>
                        </a:cubicBezTo>
                        <a:cubicBezTo>
                          <a:pt x="3752566" y="18415"/>
                          <a:pt x="3916496" y="3128"/>
                          <a:pt x="4086203" y="0"/>
                        </a:cubicBezTo>
                        <a:cubicBezTo>
                          <a:pt x="4255910" y="-3128"/>
                          <a:pt x="4621462" y="26283"/>
                          <a:pt x="4805745" y="0"/>
                        </a:cubicBezTo>
                        <a:cubicBezTo>
                          <a:pt x="4990028" y="-26283"/>
                          <a:pt x="5189992" y="-9856"/>
                          <a:pt x="5287640" y="0"/>
                        </a:cubicBezTo>
                        <a:cubicBezTo>
                          <a:pt x="5385289" y="9856"/>
                          <a:pt x="5798122" y="-6700"/>
                          <a:pt x="5941168" y="0"/>
                        </a:cubicBezTo>
                        <a:cubicBezTo>
                          <a:pt x="5945337" y="46630"/>
                          <a:pt x="5943066" y="79462"/>
                          <a:pt x="5941168" y="102140"/>
                        </a:cubicBezTo>
                        <a:cubicBezTo>
                          <a:pt x="5755018" y="95286"/>
                          <a:pt x="5630777" y="103542"/>
                          <a:pt x="5459273" y="102140"/>
                        </a:cubicBezTo>
                        <a:cubicBezTo>
                          <a:pt x="5287769" y="100738"/>
                          <a:pt x="5037230" y="93113"/>
                          <a:pt x="4917967" y="102140"/>
                        </a:cubicBezTo>
                        <a:cubicBezTo>
                          <a:pt x="4798704" y="111167"/>
                          <a:pt x="4439745" y="132052"/>
                          <a:pt x="4139014" y="102140"/>
                        </a:cubicBezTo>
                        <a:cubicBezTo>
                          <a:pt x="3838283" y="72228"/>
                          <a:pt x="3848038" y="92507"/>
                          <a:pt x="3597707" y="102140"/>
                        </a:cubicBezTo>
                        <a:cubicBezTo>
                          <a:pt x="3347376" y="111773"/>
                          <a:pt x="3165976" y="111400"/>
                          <a:pt x="2937578" y="102140"/>
                        </a:cubicBezTo>
                        <a:cubicBezTo>
                          <a:pt x="2709180" y="92880"/>
                          <a:pt x="2375847" y="122129"/>
                          <a:pt x="2158624" y="102140"/>
                        </a:cubicBezTo>
                        <a:cubicBezTo>
                          <a:pt x="1941401" y="82151"/>
                          <a:pt x="1592096" y="68272"/>
                          <a:pt x="1439083" y="102140"/>
                        </a:cubicBezTo>
                        <a:cubicBezTo>
                          <a:pt x="1286070" y="136008"/>
                          <a:pt x="1084033" y="111449"/>
                          <a:pt x="838365" y="102140"/>
                        </a:cubicBezTo>
                        <a:cubicBezTo>
                          <a:pt x="592697" y="92831"/>
                          <a:pt x="278192" y="69898"/>
                          <a:pt x="0" y="102140"/>
                        </a:cubicBezTo>
                        <a:cubicBezTo>
                          <a:pt x="-2185" y="66540"/>
                          <a:pt x="-2413" y="22193"/>
                          <a:pt x="0" y="0"/>
                        </a:cubicBezTo>
                        <a:close/>
                      </a:path>
                      <a:path w="5941168" h="102140" stroke="0" extrusionOk="0">
                        <a:moveTo>
                          <a:pt x="0" y="0"/>
                        </a:moveTo>
                        <a:cubicBezTo>
                          <a:pt x="151438" y="-14394"/>
                          <a:pt x="412410" y="-28191"/>
                          <a:pt x="600718" y="0"/>
                        </a:cubicBezTo>
                        <a:cubicBezTo>
                          <a:pt x="789026" y="28191"/>
                          <a:pt x="894825" y="15438"/>
                          <a:pt x="1142025" y="0"/>
                        </a:cubicBezTo>
                        <a:cubicBezTo>
                          <a:pt x="1389225" y="-15438"/>
                          <a:pt x="1536556" y="22022"/>
                          <a:pt x="1683331" y="0"/>
                        </a:cubicBezTo>
                        <a:cubicBezTo>
                          <a:pt x="1830106" y="-22022"/>
                          <a:pt x="1976350" y="-23696"/>
                          <a:pt x="2165226" y="0"/>
                        </a:cubicBezTo>
                        <a:cubicBezTo>
                          <a:pt x="2354102" y="23696"/>
                          <a:pt x="2424404" y="-8619"/>
                          <a:pt x="2647120" y="0"/>
                        </a:cubicBezTo>
                        <a:cubicBezTo>
                          <a:pt x="2869836" y="8619"/>
                          <a:pt x="3013187" y="-3818"/>
                          <a:pt x="3129015" y="0"/>
                        </a:cubicBezTo>
                        <a:cubicBezTo>
                          <a:pt x="3244844" y="3818"/>
                          <a:pt x="3609525" y="-14305"/>
                          <a:pt x="3848557" y="0"/>
                        </a:cubicBezTo>
                        <a:cubicBezTo>
                          <a:pt x="4087589" y="14305"/>
                          <a:pt x="4227984" y="3406"/>
                          <a:pt x="4330451" y="0"/>
                        </a:cubicBezTo>
                        <a:cubicBezTo>
                          <a:pt x="4432918" y="-3406"/>
                          <a:pt x="4667963" y="-714"/>
                          <a:pt x="4871758" y="0"/>
                        </a:cubicBezTo>
                        <a:cubicBezTo>
                          <a:pt x="5075553" y="714"/>
                          <a:pt x="5485490" y="-27442"/>
                          <a:pt x="5941168" y="0"/>
                        </a:cubicBezTo>
                        <a:cubicBezTo>
                          <a:pt x="5942648" y="49101"/>
                          <a:pt x="5937947" y="72645"/>
                          <a:pt x="5941168" y="102140"/>
                        </a:cubicBezTo>
                        <a:cubicBezTo>
                          <a:pt x="5725204" y="107522"/>
                          <a:pt x="5592468" y="108516"/>
                          <a:pt x="5399862" y="102140"/>
                        </a:cubicBezTo>
                        <a:cubicBezTo>
                          <a:pt x="5207256" y="95764"/>
                          <a:pt x="5122964" y="84880"/>
                          <a:pt x="4858555" y="102140"/>
                        </a:cubicBezTo>
                        <a:cubicBezTo>
                          <a:pt x="4594146" y="119400"/>
                          <a:pt x="4292411" y="132372"/>
                          <a:pt x="4139014" y="102140"/>
                        </a:cubicBezTo>
                        <a:cubicBezTo>
                          <a:pt x="3985617" y="71908"/>
                          <a:pt x="3686075" y="72689"/>
                          <a:pt x="3419472" y="102140"/>
                        </a:cubicBezTo>
                        <a:cubicBezTo>
                          <a:pt x="3152869" y="131591"/>
                          <a:pt x="3034356" y="101187"/>
                          <a:pt x="2818754" y="102140"/>
                        </a:cubicBezTo>
                        <a:cubicBezTo>
                          <a:pt x="2603152" y="103093"/>
                          <a:pt x="2230611" y="96587"/>
                          <a:pt x="2039801" y="102140"/>
                        </a:cubicBezTo>
                        <a:cubicBezTo>
                          <a:pt x="1848991" y="107693"/>
                          <a:pt x="1721574" y="121765"/>
                          <a:pt x="1498495" y="102140"/>
                        </a:cubicBezTo>
                        <a:cubicBezTo>
                          <a:pt x="1275416" y="82515"/>
                          <a:pt x="1169348" y="75643"/>
                          <a:pt x="897776" y="102140"/>
                        </a:cubicBezTo>
                        <a:cubicBezTo>
                          <a:pt x="626204" y="128637"/>
                          <a:pt x="273485" y="120154"/>
                          <a:pt x="0" y="102140"/>
                        </a:cubicBezTo>
                        <a:cubicBezTo>
                          <a:pt x="-373" y="62806"/>
                          <a:pt x="3781" y="247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dist="38100" dir="2700000">
              <a:srgbClr val="000000">
                <a:alpha val="40000"/>
              </a:srgbClr>
            </a:outerShdw>
            <a:reflection stA="4000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exto">
            <a:extLst>
              <a:ext uri="{FF2B5EF4-FFF2-40B4-BE49-F238E27FC236}">
                <a16:creationId xmlns:a16="http://schemas.microsoft.com/office/drawing/2014/main" id="{93DC4A38-DCFB-0AE7-C907-6331C0F539B0}"/>
              </a:ext>
            </a:extLst>
          </p:cNvPr>
          <p:cNvSpPr txBox="1"/>
          <p:nvPr/>
        </p:nvSpPr>
        <p:spPr>
          <a:xfrm>
            <a:off x="1103435" y="2000084"/>
            <a:ext cx="740091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400" dirty="0">
                <a:latin typeface="Calibri"/>
                <a:ea typeface="+mn-lt"/>
                <a:cs typeface="Calibri"/>
              </a:rPr>
              <a:t> Aqui está um exemplo de como os títulos podem ser usados para estruturar um artigo sobre receitas:</a:t>
            </a:r>
            <a:endParaRPr lang="pt-BR" dirty="0">
              <a:latin typeface="Aptos" panose="020B0004020202020204"/>
              <a:cs typeface="Calibri"/>
            </a:endParaRPr>
          </a:p>
        </p:txBody>
      </p:sp>
      <p:sp>
        <p:nvSpPr>
          <p:cNvPr id="4" name="subtítulo">
            <a:extLst>
              <a:ext uri="{FF2B5EF4-FFF2-40B4-BE49-F238E27FC236}">
                <a16:creationId xmlns:a16="http://schemas.microsoft.com/office/drawing/2014/main" id="{ED478421-4AEE-0867-553B-4504B09A291F}"/>
              </a:ext>
            </a:extLst>
          </p:cNvPr>
          <p:cNvSpPr txBox="1"/>
          <p:nvPr/>
        </p:nvSpPr>
        <p:spPr>
          <a:xfrm>
            <a:off x="1619022" y="520916"/>
            <a:ext cx="603772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b="1" dirty="0">
                <a:latin typeface="Calibri Light"/>
                <a:ea typeface="+mn-lt"/>
                <a:cs typeface="Calibri Light"/>
              </a:rPr>
              <a:t>Exemplos de Uso</a:t>
            </a:r>
            <a:endParaRPr lang="pt-BR" dirty="0"/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A488C006-9219-B97D-B914-9EF9EDA44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35" y="2832694"/>
            <a:ext cx="7391875" cy="9961406"/>
          </a:xfrm>
          <a:prstGeom prst="rect">
            <a:avLst/>
          </a:prstGeom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CC26495-41C7-611A-E260-D6958F42D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7</a:t>
            </a:fld>
            <a:endParaRPr lang="pt-BR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791833A6-D222-E5A0-0075-839905741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Iniciando com HTML: Dominando os Fundamentos da Linguagem da Web</a:t>
            </a:r>
          </a:p>
        </p:txBody>
      </p:sp>
    </p:spTree>
    <p:extLst>
      <p:ext uri="{BB962C8B-B14F-4D97-AF65-F5344CB8AC3E}">
        <p14:creationId xmlns:p14="http://schemas.microsoft.com/office/powerpoint/2010/main" val="2761021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69F7AA1-3BE5-F78C-19D7-2EB48E850D33}"/>
              </a:ext>
            </a:extLst>
          </p:cNvPr>
          <p:cNvSpPr/>
          <p:nvPr/>
        </p:nvSpPr>
        <p:spPr>
          <a:xfrm>
            <a:off x="669818" y="-7295"/>
            <a:ext cx="102141" cy="1106518"/>
          </a:xfrm>
          <a:prstGeom prst="rect">
            <a:avLst/>
          </a:prstGeom>
          <a:solidFill>
            <a:schemeClr val="accent2"/>
          </a:solidFill>
          <a:ln w="6350">
            <a:noFill/>
            <a:prstDash val="sysDot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5941168"/>
                      <a:gd name="connsiteY0" fmla="*/ 0 h 102140"/>
                      <a:gd name="connsiteX1" fmla="*/ 541306 w 5941168"/>
                      <a:gd name="connsiteY1" fmla="*/ 0 h 102140"/>
                      <a:gd name="connsiteX2" fmla="*/ 1201436 w 5941168"/>
                      <a:gd name="connsiteY2" fmla="*/ 0 h 102140"/>
                      <a:gd name="connsiteX3" fmla="*/ 1861566 w 5941168"/>
                      <a:gd name="connsiteY3" fmla="*/ 0 h 102140"/>
                      <a:gd name="connsiteX4" fmla="*/ 2343461 w 5941168"/>
                      <a:gd name="connsiteY4" fmla="*/ 0 h 102140"/>
                      <a:gd name="connsiteX5" fmla="*/ 3003590 w 5941168"/>
                      <a:gd name="connsiteY5" fmla="*/ 0 h 102140"/>
                      <a:gd name="connsiteX6" fmla="*/ 3544897 w 5941168"/>
                      <a:gd name="connsiteY6" fmla="*/ 0 h 102140"/>
                      <a:gd name="connsiteX7" fmla="*/ 4086203 w 5941168"/>
                      <a:gd name="connsiteY7" fmla="*/ 0 h 102140"/>
                      <a:gd name="connsiteX8" fmla="*/ 4805745 w 5941168"/>
                      <a:gd name="connsiteY8" fmla="*/ 0 h 102140"/>
                      <a:gd name="connsiteX9" fmla="*/ 5287640 w 5941168"/>
                      <a:gd name="connsiteY9" fmla="*/ 0 h 102140"/>
                      <a:gd name="connsiteX10" fmla="*/ 5941168 w 5941168"/>
                      <a:gd name="connsiteY10" fmla="*/ 0 h 102140"/>
                      <a:gd name="connsiteX11" fmla="*/ 5941168 w 5941168"/>
                      <a:gd name="connsiteY11" fmla="*/ 102140 h 102140"/>
                      <a:gd name="connsiteX12" fmla="*/ 5459273 w 5941168"/>
                      <a:gd name="connsiteY12" fmla="*/ 102140 h 102140"/>
                      <a:gd name="connsiteX13" fmla="*/ 4917967 w 5941168"/>
                      <a:gd name="connsiteY13" fmla="*/ 102140 h 102140"/>
                      <a:gd name="connsiteX14" fmla="*/ 4139014 w 5941168"/>
                      <a:gd name="connsiteY14" fmla="*/ 102140 h 102140"/>
                      <a:gd name="connsiteX15" fmla="*/ 3597707 w 5941168"/>
                      <a:gd name="connsiteY15" fmla="*/ 102140 h 102140"/>
                      <a:gd name="connsiteX16" fmla="*/ 2937578 w 5941168"/>
                      <a:gd name="connsiteY16" fmla="*/ 102140 h 102140"/>
                      <a:gd name="connsiteX17" fmla="*/ 2158624 w 5941168"/>
                      <a:gd name="connsiteY17" fmla="*/ 102140 h 102140"/>
                      <a:gd name="connsiteX18" fmla="*/ 1439083 w 5941168"/>
                      <a:gd name="connsiteY18" fmla="*/ 102140 h 102140"/>
                      <a:gd name="connsiteX19" fmla="*/ 838365 w 5941168"/>
                      <a:gd name="connsiteY19" fmla="*/ 102140 h 102140"/>
                      <a:gd name="connsiteX20" fmla="*/ 0 w 5941168"/>
                      <a:gd name="connsiteY20" fmla="*/ 102140 h 102140"/>
                      <a:gd name="connsiteX21" fmla="*/ 0 w 5941168"/>
                      <a:gd name="connsiteY21" fmla="*/ 0 h 102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941168" h="102140" fill="none" extrusionOk="0">
                        <a:moveTo>
                          <a:pt x="0" y="0"/>
                        </a:moveTo>
                        <a:cubicBezTo>
                          <a:pt x="228868" y="-6974"/>
                          <a:pt x="342876" y="-16694"/>
                          <a:pt x="541306" y="0"/>
                        </a:cubicBezTo>
                        <a:cubicBezTo>
                          <a:pt x="739736" y="16694"/>
                          <a:pt x="1035016" y="23168"/>
                          <a:pt x="1201436" y="0"/>
                        </a:cubicBezTo>
                        <a:cubicBezTo>
                          <a:pt x="1367856" y="-23168"/>
                          <a:pt x="1716940" y="-9588"/>
                          <a:pt x="1861566" y="0"/>
                        </a:cubicBezTo>
                        <a:cubicBezTo>
                          <a:pt x="2006192" y="9588"/>
                          <a:pt x="2207763" y="21981"/>
                          <a:pt x="2343461" y="0"/>
                        </a:cubicBezTo>
                        <a:cubicBezTo>
                          <a:pt x="2479159" y="-21981"/>
                          <a:pt x="2750648" y="13416"/>
                          <a:pt x="3003590" y="0"/>
                        </a:cubicBezTo>
                        <a:cubicBezTo>
                          <a:pt x="3256532" y="-13416"/>
                          <a:pt x="3337228" y="-18415"/>
                          <a:pt x="3544897" y="0"/>
                        </a:cubicBezTo>
                        <a:cubicBezTo>
                          <a:pt x="3752566" y="18415"/>
                          <a:pt x="3916496" y="3128"/>
                          <a:pt x="4086203" y="0"/>
                        </a:cubicBezTo>
                        <a:cubicBezTo>
                          <a:pt x="4255910" y="-3128"/>
                          <a:pt x="4621462" y="26283"/>
                          <a:pt x="4805745" y="0"/>
                        </a:cubicBezTo>
                        <a:cubicBezTo>
                          <a:pt x="4990028" y="-26283"/>
                          <a:pt x="5189992" y="-9856"/>
                          <a:pt x="5287640" y="0"/>
                        </a:cubicBezTo>
                        <a:cubicBezTo>
                          <a:pt x="5385289" y="9856"/>
                          <a:pt x="5798122" y="-6700"/>
                          <a:pt x="5941168" y="0"/>
                        </a:cubicBezTo>
                        <a:cubicBezTo>
                          <a:pt x="5945337" y="46630"/>
                          <a:pt x="5943066" y="79462"/>
                          <a:pt x="5941168" y="102140"/>
                        </a:cubicBezTo>
                        <a:cubicBezTo>
                          <a:pt x="5755018" y="95286"/>
                          <a:pt x="5630777" y="103542"/>
                          <a:pt x="5459273" y="102140"/>
                        </a:cubicBezTo>
                        <a:cubicBezTo>
                          <a:pt x="5287769" y="100738"/>
                          <a:pt x="5037230" y="93113"/>
                          <a:pt x="4917967" y="102140"/>
                        </a:cubicBezTo>
                        <a:cubicBezTo>
                          <a:pt x="4798704" y="111167"/>
                          <a:pt x="4439745" y="132052"/>
                          <a:pt x="4139014" y="102140"/>
                        </a:cubicBezTo>
                        <a:cubicBezTo>
                          <a:pt x="3838283" y="72228"/>
                          <a:pt x="3848038" y="92507"/>
                          <a:pt x="3597707" y="102140"/>
                        </a:cubicBezTo>
                        <a:cubicBezTo>
                          <a:pt x="3347376" y="111773"/>
                          <a:pt x="3165976" y="111400"/>
                          <a:pt x="2937578" y="102140"/>
                        </a:cubicBezTo>
                        <a:cubicBezTo>
                          <a:pt x="2709180" y="92880"/>
                          <a:pt x="2375847" y="122129"/>
                          <a:pt x="2158624" y="102140"/>
                        </a:cubicBezTo>
                        <a:cubicBezTo>
                          <a:pt x="1941401" y="82151"/>
                          <a:pt x="1592096" y="68272"/>
                          <a:pt x="1439083" y="102140"/>
                        </a:cubicBezTo>
                        <a:cubicBezTo>
                          <a:pt x="1286070" y="136008"/>
                          <a:pt x="1084033" y="111449"/>
                          <a:pt x="838365" y="102140"/>
                        </a:cubicBezTo>
                        <a:cubicBezTo>
                          <a:pt x="592697" y="92831"/>
                          <a:pt x="278192" y="69898"/>
                          <a:pt x="0" y="102140"/>
                        </a:cubicBezTo>
                        <a:cubicBezTo>
                          <a:pt x="-2185" y="66540"/>
                          <a:pt x="-2413" y="22193"/>
                          <a:pt x="0" y="0"/>
                        </a:cubicBezTo>
                        <a:close/>
                      </a:path>
                      <a:path w="5941168" h="102140" stroke="0" extrusionOk="0">
                        <a:moveTo>
                          <a:pt x="0" y="0"/>
                        </a:moveTo>
                        <a:cubicBezTo>
                          <a:pt x="151438" y="-14394"/>
                          <a:pt x="412410" y="-28191"/>
                          <a:pt x="600718" y="0"/>
                        </a:cubicBezTo>
                        <a:cubicBezTo>
                          <a:pt x="789026" y="28191"/>
                          <a:pt x="894825" y="15438"/>
                          <a:pt x="1142025" y="0"/>
                        </a:cubicBezTo>
                        <a:cubicBezTo>
                          <a:pt x="1389225" y="-15438"/>
                          <a:pt x="1536556" y="22022"/>
                          <a:pt x="1683331" y="0"/>
                        </a:cubicBezTo>
                        <a:cubicBezTo>
                          <a:pt x="1830106" y="-22022"/>
                          <a:pt x="1976350" y="-23696"/>
                          <a:pt x="2165226" y="0"/>
                        </a:cubicBezTo>
                        <a:cubicBezTo>
                          <a:pt x="2354102" y="23696"/>
                          <a:pt x="2424404" y="-8619"/>
                          <a:pt x="2647120" y="0"/>
                        </a:cubicBezTo>
                        <a:cubicBezTo>
                          <a:pt x="2869836" y="8619"/>
                          <a:pt x="3013187" y="-3818"/>
                          <a:pt x="3129015" y="0"/>
                        </a:cubicBezTo>
                        <a:cubicBezTo>
                          <a:pt x="3244844" y="3818"/>
                          <a:pt x="3609525" y="-14305"/>
                          <a:pt x="3848557" y="0"/>
                        </a:cubicBezTo>
                        <a:cubicBezTo>
                          <a:pt x="4087589" y="14305"/>
                          <a:pt x="4227984" y="3406"/>
                          <a:pt x="4330451" y="0"/>
                        </a:cubicBezTo>
                        <a:cubicBezTo>
                          <a:pt x="4432918" y="-3406"/>
                          <a:pt x="4667963" y="-714"/>
                          <a:pt x="4871758" y="0"/>
                        </a:cubicBezTo>
                        <a:cubicBezTo>
                          <a:pt x="5075553" y="714"/>
                          <a:pt x="5485490" y="-27442"/>
                          <a:pt x="5941168" y="0"/>
                        </a:cubicBezTo>
                        <a:cubicBezTo>
                          <a:pt x="5942648" y="49101"/>
                          <a:pt x="5937947" y="72645"/>
                          <a:pt x="5941168" y="102140"/>
                        </a:cubicBezTo>
                        <a:cubicBezTo>
                          <a:pt x="5725204" y="107522"/>
                          <a:pt x="5592468" y="108516"/>
                          <a:pt x="5399862" y="102140"/>
                        </a:cubicBezTo>
                        <a:cubicBezTo>
                          <a:pt x="5207256" y="95764"/>
                          <a:pt x="5122964" y="84880"/>
                          <a:pt x="4858555" y="102140"/>
                        </a:cubicBezTo>
                        <a:cubicBezTo>
                          <a:pt x="4594146" y="119400"/>
                          <a:pt x="4292411" y="132372"/>
                          <a:pt x="4139014" y="102140"/>
                        </a:cubicBezTo>
                        <a:cubicBezTo>
                          <a:pt x="3985617" y="71908"/>
                          <a:pt x="3686075" y="72689"/>
                          <a:pt x="3419472" y="102140"/>
                        </a:cubicBezTo>
                        <a:cubicBezTo>
                          <a:pt x="3152869" y="131591"/>
                          <a:pt x="3034356" y="101187"/>
                          <a:pt x="2818754" y="102140"/>
                        </a:cubicBezTo>
                        <a:cubicBezTo>
                          <a:pt x="2603152" y="103093"/>
                          <a:pt x="2230611" y="96587"/>
                          <a:pt x="2039801" y="102140"/>
                        </a:cubicBezTo>
                        <a:cubicBezTo>
                          <a:pt x="1848991" y="107693"/>
                          <a:pt x="1721574" y="121765"/>
                          <a:pt x="1498495" y="102140"/>
                        </a:cubicBezTo>
                        <a:cubicBezTo>
                          <a:pt x="1275416" y="82515"/>
                          <a:pt x="1169348" y="75643"/>
                          <a:pt x="897776" y="102140"/>
                        </a:cubicBezTo>
                        <a:cubicBezTo>
                          <a:pt x="626204" y="128637"/>
                          <a:pt x="273485" y="120154"/>
                          <a:pt x="0" y="102140"/>
                        </a:cubicBezTo>
                        <a:cubicBezTo>
                          <a:pt x="-373" y="62806"/>
                          <a:pt x="3781" y="247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dist="38100" dir="2700000">
              <a:srgbClr val="000000">
                <a:alpha val="40000"/>
              </a:srgbClr>
            </a:outerShdw>
            <a:reflection stA="4000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exto">
            <a:extLst>
              <a:ext uri="{FF2B5EF4-FFF2-40B4-BE49-F238E27FC236}">
                <a16:creationId xmlns:a16="http://schemas.microsoft.com/office/drawing/2014/main" id="{93DC4A38-DCFB-0AE7-C907-6331C0F539B0}"/>
              </a:ext>
            </a:extLst>
          </p:cNvPr>
          <p:cNvSpPr txBox="1"/>
          <p:nvPr/>
        </p:nvSpPr>
        <p:spPr>
          <a:xfrm>
            <a:off x="1306928" y="4737998"/>
            <a:ext cx="7400918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Calibri"/>
                <a:ea typeface="+mn-lt"/>
                <a:cs typeface="Calibri"/>
              </a:rPr>
              <a:t>Use apenas um &lt;h1&gt; por página para representar o tópico principal.</a:t>
            </a:r>
            <a:endParaRPr lang="pt-BR" dirty="0">
              <a:latin typeface="Aptos"/>
              <a:ea typeface="+mn-lt"/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r>
              <a:rPr lang="pt-BR" sz="2400">
                <a:latin typeface="Calibri"/>
                <a:ea typeface="+mn-lt"/>
                <a:cs typeface="Calibri"/>
              </a:rPr>
              <a:t>Mantenha a hierarquia lógica e não pule níveis (por exemplo, não vá de &lt;h1&gt; diretamente para &lt;h3&gt;).</a:t>
            </a:r>
            <a:endParaRPr lang="pt-BR"/>
          </a:p>
          <a:p>
            <a:pPr marL="342900" indent="-342900" algn="just">
              <a:buFont typeface="Arial"/>
              <a:buChar char="•"/>
            </a:pPr>
            <a:r>
              <a:rPr lang="pt-BR" sz="2400" dirty="0">
                <a:latin typeface="Calibri"/>
                <a:ea typeface="+mn-lt"/>
                <a:cs typeface="Calibri"/>
              </a:rPr>
              <a:t>Use títulos descritivos e relevantes para melhorar a acessibilidade e o SEO.</a:t>
            </a:r>
            <a:endParaRPr lang="pt-BR" dirty="0"/>
          </a:p>
          <a:p>
            <a:pPr marL="342900" indent="-342900" algn="just">
              <a:buFont typeface="Arial"/>
              <a:buChar char="•"/>
            </a:pPr>
            <a:endParaRPr lang="pt-BR" sz="2400" dirty="0">
              <a:latin typeface="Calibri"/>
              <a:ea typeface="+mn-lt"/>
              <a:cs typeface="Calibri"/>
            </a:endParaRPr>
          </a:p>
          <a:p>
            <a:pPr algn="just"/>
            <a:r>
              <a:rPr lang="pt-BR" sz="2400">
                <a:latin typeface="Calibri"/>
                <a:ea typeface="+mn-lt"/>
                <a:cs typeface="Calibri"/>
              </a:rPr>
              <a:t> </a:t>
            </a:r>
            <a:r>
              <a:rPr lang="pt-BR" sz="2400" dirty="0">
                <a:latin typeface="Calibri"/>
                <a:ea typeface="+mn-lt"/>
                <a:cs typeface="Calibri"/>
              </a:rPr>
              <a:t>Entender e utilizar corretamente os títulos do HTML é fundamental para criar páginas web bem estruturadas e fáceis de navegar. Com essa base, você está pronto para explorar outros elementos de texto e aprimorar ainda mais suas habilidades em HTML.</a:t>
            </a:r>
            <a:endParaRPr lang="pt-BR" dirty="0"/>
          </a:p>
          <a:p>
            <a:pPr algn="just"/>
            <a:endParaRPr lang="pt-BR" sz="2400" dirty="0">
              <a:latin typeface="Calibri"/>
              <a:cs typeface="Calibri"/>
            </a:endParaRPr>
          </a:p>
          <a:p>
            <a:pPr algn="just"/>
            <a:endParaRPr lang="pt-BR" sz="2400" dirty="0">
              <a:latin typeface="Calibri"/>
              <a:cs typeface="Calibri"/>
            </a:endParaRPr>
          </a:p>
        </p:txBody>
      </p:sp>
      <p:sp>
        <p:nvSpPr>
          <p:cNvPr id="4" name="subtítulo">
            <a:extLst>
              <a:ext uri="{FF2B5EF4-FFF2-40B4-BE49-F238E27FC236}">
                <a16:creationId xmlns:a16="http://schemas.microsoft.com/office/drawing/2014/main" id="{ED478421-4AEE-0867-553B-4504B09A291F}"/>
              </a:ext>
            </a:extLst>
          </p:cNvPr>
          <p:cNvSpPr txBox="1"/>
          <p:nvPr/>
        </p:nvSpPr>
        <p:spPr>
          <a:xfrm>
            <a:off x="1508026" y="4146803"/>
            <a:ext cx="603772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>
                <a:latin typeface="Calibri Light"/>
                <a:ea typeface="+mn-lt"/>
                <a:cs typeface="+mn-lt"/>
              </a:rPr>
              <a:t>Boas Práticas</a:t>
            </a:r>
            <a:endParaRPr lang="pt-BR" dirty="0">
              <a:latin typeface="Calibri Light"/>
            </a:endParaRPr>
          </a:p>
        </p:txBody>
      </p:sp>
      <p:sp>
        <p:nvSpPr>
          <p:cNvPr id="2" name="texto">
            <a:extLst>
              <a:ext uri="{FF2B5EF4-FFF2-40B4-BE49-F238E27FC236}">
                <a16:creationId xmlns:a16="http://schemas.microsoft.com/office/drawing/2014/main" id="{AFEFA057-CD65-117A-94EE-0FB54E663730}"/>
              </a:ext>
            </a:extLst>
          </p:cNvPr>
          <p:cNvSpPr txBox="1"/>
          <p:nvPr/>
        </p:nvSpPr>
        <p:spPr>
          <a:xfrm>
            <a:off x="1306928" y="1315605"/>
            <a:ext cx="7400918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400" dirty="0">
                <a:latin typeface="Calibri"/>
                <a:ea typeface="+mn-lt"/>
                <a:cs typeface="Calibri"/>
              </a:rPr>
              <a:t> Neste exemplo, &lt;h1&gt; é usado para o título principal da página ("Livro de Receitas"), &lt;h2&gt; para as seções principais de refeições ("Receitas de Café da Manhã", "Receitas de Almoço", "Receitas de Jantar"), e &lt;h3&gt; para as receitas específicas dentro de cada seção.</a:t>
            </a:r>
            <a:endParaRPr lang="pt-BR" dirty="0">
              <a:latin typeface="Aptos" panose="020B0004020202020204"/>
              <a:cs typeface="Calibri"/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CB802C6-B733-EBF4-7409-3422E33D1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8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533ACE-21C5-AA16-0851-358CB9EF5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Iniciando com HTML: Dominando os Fundamentos da Linguagem da Web</a:t>
            </a:r>
          </a:p>
        </p:txBody>
      </p:sp>
    </p:spTree>
    <p:extLst>
      <p:ext uri="{BB962C8B-B14F-4D97-AF65-F5344CB8AC3E}">
        <p14:creationId xmlns:p14="http://schemas.microsoft.com/office/powerpoint/2010/main" val="1092487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E69F7AA1-3BE5-F78C-19D7-2EB48E850D33}"/>
              </a:ext>
            </a:extLst>
          </p:cNvPr>
          <p:cNvSpPr/>
          <p:nvPr/>
        </p:nvSpPr>
        <p:spPr>
          <a:xfrm>
            <a:off x="669818" y="-7295"/>
            <a:ext cx="102141" cy="1106518"/>
          </a:xfrm>
          <a:prstGeom prst="rect">
            <a:avLst/>
          </a:prstGeom>
          <a:solidFill>
            <a:schemeClr val="accent2"/>
          </a:solidFill>
          <a:ln w="6350">
            <a:noFill/>
            <a:prstDash val="sysDot"/>
            <a:extLst>
              <a:ext uri="{C807C97D-BFC1-408E-A445-0C87EB9F89A2}">
                <ask:lineSketchStyleProps xmlns:ask="http://schemas.microsoft.com/office/drawing/2018/sketchyshapes" sd="3499211612">
                  <a:custGeom>
                    <a:avLst/>
                    <a:gdLst>
                      <a:gd name="connsiteX0" fmla="*/ 0 w 5941168"/>
                      <a:gd name="connsiteY0" fmla="*/ 0 h 102140"/>
                      <a:gd name="connsiteX1" fmla="*/ 541306 w 5941168"/>
                      <a:gd name="connsiteY1" fmla="*/ 0 h 102140"/>
                      <a:gd name="connsiteX2" fmla="*/ 1201436 w 5941168"/>
                      <a:gd name="connsiteY2" fmla="*/ 0 h 102140"/>
                      <a:gd name="connsiteX3" fmla="*/ 1861566 w 5941168"/>
                      <a:gd name="connsiteY3" fmla="*/ 0 h 102140"/>
                      <a:gd name="connsiteX4" fmla="*/ 2343461 w 5941168"/>
                      <a:gd name="connsiteY4" fmla="*/ 0 h 102140"/>
                      <a:gd name="connsiteX5" fmla="*/ 3003590 w 5941168"/>
                      <a:gd name="connsiteY5" fmla="*/ 0 h 102140"/>
                      <a:gd name="connsiteX6" fmla="*/ 3544897 w 5941168"/>
                      <a:gd name="connsiteY6" fmla="*/ 0 h 102140"/>
                      <a:gd name="connsiteX7" fmla="*/ 4086203 w 5941168"/>
                      <a:gd name="connsiteY7" fmla="*/ 0 h 102140"/>
                      <a:gd name="connsiteX8" fmla="*/ 4805745 w 5941168"/>
                      <a:gd name="connsiteY8" fmla="*/ 0 h 102140"/>
                      <a:gd name="connsiteX9" fmla="*/ 5287640 w 5941168"/>
                      <a:gd name="connsiteY9" fmla="*/ 0 h 102140"/>
                      <a:gd name="connsiteX10" fmla="*/ 5941168 w 5941168"/>
                      <a:gd name="connsiteY10" fmla="*/ 0 h 102140"/>
                      <a:gd name="connsiteX11" fmla="*/ 5941168 w 5941168"/>
                      <a:gd name="connsiteY11" fmla="*/ 102140 h 102140"/>
                      <a:gd name="connsiteX12" fmla="*/ 5459273 w 5941168"/>
                      <a:gd name="connsiteY12" fmla="*/ 102140 h 102140"/>
                      <a:gd name="connsiteX13" fmla="*/ 4917967 w 5941168"/>
                      <a:gd name="connsiteY13" fmla="*/ 102140 h 102140"/>
                      <a:gd name="connsiteX14" fmla="*/ 4139014 w 5941168"/>
                      <a:gd name="connsiteY14" fmla="*/ 102140 h 102140"/>
                      <a:gd name="connsiteX15" fmla="*/ 3597707 w 5941168"/>
                      <a:gd name="connsiteY15" fmla="*/ 102140 h 102140"/>
                      <a:gd name="connsiteX16" fmla="*/ 2937578 w 5941168"/>
                      <a:gd name="connsiteY16" fmla="*/ 102140 h 102140"/>
                      <a:gd name="connsiteX17" fmla="*/ 2158624 w 5941168"/>
                      <a:gd name="connsiteY17" fmla="*/ 102140 h 102140"/>
                      <a:gd name="connsiteX18" fmla="*/ 1439083 w 5941168"/>
                      <a:gd name="connsiteY18" fmla="*/ 102140 h 102140"/>
                      <a:gd name="connsiteX19" fmla="*/ 838365 w 5941168"/>
                      <a:gd name="connsiteY19" fmla="*/ 102140 h 102140"/>
                      <a:gd name="connsiteX20" fmla="*/ 0 w 5941168"/>
                      <a:gd name="connsiteY20" fmla="*/ 102140 h 102140"/>
                      <a:gd name="connsiteX21" fmla="*/ 0 w 5941168"/>
                      <a:gd name="connsiteY21" fmla="*/ 0 h 102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941168" h="102140" fill="none" extrusionOk="0">
                        <a:moveTo>
                          <a:pt x="0" y="0"/>
                        </a:moveTo>
                        <a:cubicBezTo>
                          <a:pt x="228868" y="-6974"/>
                          <a:pt x="342876" y="-16694"/>
                          <a:pt x="541306" y="0"/>
                        </a:cubicBezTo>
                        <a:cubicBezTo>
                          <a:pt x="739736" y="16694"/>
                          <a:pt x="1035016" y="23168"/>
                          <a:pt x="1201436" y="0"/>
                        </a:cubicBezTo>
                        <a:cubicBezTo>
                          <a:pt x="1367856" y="-23168"/>
                          <a:pt x="1716940" y="-9588"/>
                          <a:pt x="1861566" y="0"/>
                        </a:cubicBezTo>
                        <a:cubicBezTo>
                          <a:pt x="2006192" y="9588"/>
                          <a:pt x="2207763" y="21981"/>
                          <a:pt x="2343461" y="0"/>
                        </a:cubicBezTo>
                        <a:cubicBezTo>
                          <a:pt x="2479159" y="-21981"/>
                          <a:pt x="2750648" y="13416"/>
                          <a:pt x="3003590" y="0"/>
                        </a:cubicBezTo>
                        <a:cubicBezTo>
                          <a:pt x="3256532" y="-13416"/>
                          <a:pt x="3337228" y="-18415"/>
                          <a:pt x="3544897" y="0"/>
                        </a:cubicBezTo>
                        <a:cubicBezTo>
                          <a:pt x="3752566" y="18415"/>
                          <a:pt x="3916496" y="3128"/>
                          <a:pt x="4086203" y="0"/>
                        </a:cubicBezTo>
                        <a:cubicBezTo>
                          <a:pt x="4255910" y="-3128"/>
                          <a:pt x="4621462" y="26283"/>
                          <a:pt x="4805745" y="0"/>
                        </a:cubicBezTo>
                        <a:cubicBezTo>
                          <a:pt x="4990028" y="-26283"/>
                          <a:pt x="5189992" y="-9856"/>
                          <a:pt x="5287640" y="0"/>
                        </a:cubicBezTo>
                        <a:cubicBezTo>
                          <a:pt x="5385289" y="9856"/>
                          <a:pt x="5798122" y="-6700"/>
                          <a:pt x="5941168" y="0"/>
                        </a:cubicBezTo>
                        <a:cubicBezTo>
                          <a:pt x="5945337" y="46630"/>
                          <a:pt x="5943066" y="79462"/>
                          <a:pt x="5941168" y="102140"/>
                        </a:cubicBezTo>
                        <a:cubicBezTo>
                          <a:pt x="5755018" y="95286"/>
                          <a:pt x="5630777" y="103542"/>
                          <a:pt x="5459273" y="102140"/>
                        </a:cubicBezTo>
                        <a:cubicBezTo>
                          <a:pt x="5287769" y="100738"/>
                          <a:pt x="5037230" y="93113"/>
                          <a:pt x="4917967" y="102140"/>
                        </a:cubicBezTo>
                        <a:cubicBezTo>
                          <a:pt x="4798704" y="111167"/>
                          <a:pt x="4439745" y="132052"/>
                          <a:pt x="4139014" y="102140"/>
                        </a:cubicBezTo>
                        <a:cubicBezTo>
                          <a:pt x="3838283" y="72228"/>
                          <a:pt x="3848038" y="92507"/>
                          <a:pt x="3597707" y="102140"/>
                        </a:cubicBezTo>
                        <a:cubicBezTo>
                          <a:pt x="3347376" y="111773"/>
                          <a:pt x="3165976" y="111400"/>
                          <a:pt x="2937578" y="102140"/>
                        </a:cubicBezTo>
                        <a:cubicBezTo>
                          <a:pt x="2709180" y="92880"/>
                          <a:pt x="2375847" y="122129"/>
                          <a:pt x="2158624" y="102140"/>
                        </a:cubicBezTo>
                        <a:cubicBezTo>
                          <a:pt x="1941401" y="82151"/>
                          <a:pt x="1592096" y="68272"/>
                          <a:pt x="1439083" y="102140"/>
                        </a:cubicBezTo>
                        <a:cubicBezTo>
                          <a:pt x="1286070" y="136008"/>
                          <a:pt x="1084033" y="111449"/>
                          <a:pt x="838365" y="102140"/>
                        </a:cubicBezTo>
                        <a:cubicBezTo>
                          <a:pt x="592697" y="92831"/>
                          <a:pt x="278192" y="69898"/>
                          <a:pt x="0" y="102140"/>
                        </a:cubicBezTo>
                        <a:cubicBezTo>
                          <a:pt x="-2185" y="66540"/>
                          <a:pt x="-2413" y="22193"/>
                          <a:pt x="0" y="0"/>
                        </a:cubicBezTo>
                        <a:close/>
                      </a:path>
                      <a:path w="5941168" h="102140" stroke="0" extrusionOk="0">
                        <a:moveTo>
                          <a:pt x="0" y="0"/>
                        </a:moveTo>
                        <a:cubicBezTo>
                          <a:pt x="151438" y="-14394"/>
                          <a:pt x="412410" y="-28191"/>
                          <a:pt x="600718" y="0"/>
                        </a:cubicBezTo>
                        <a:cubicBezTo>
                          <a:pt x="789026" y="28191"/>
                          <a:pt x="894825" y="15438"/>
                          <a:pt x="1142025" y="0"/>
                        </a:cubicBezTo>
                        <a:cubicBezTo>
                          <a:pt x="1389225" y="-15438"/>
                          <a:pt x="1536556" y="22022"/>
                          <a:pt x="1683331" y="0"/>
                        </a:cubicBezTo>
                        <a:cubicBezTo>
                          <a:pt x="1830106" y="-22022"/>
                          <a:pt x="1976350" y="-23696"/>
                          <a:pt x="2165226" y="0"/>
                        </a:cubicBezTo>
                        <a:cubicBezTo>
                          <a:pt x="2354102" y="23696"/>
                          <a:pt x="2424404" y="-8619"/>
                          <a:pt x="2647120" y="0"/>
                        </a:cubicBezTo>
                        <a:cubicBezTo>
                          <a:pt x="2869836" y="8619"/>
                          <a:pt x="3013187" y="-3818"/>
                          <a:pt x="3129015" y="0"/>
                        </a:cubicBezTo>
                        <a:cubicBezTo>
                          <a:pt x="3244844" y="3818"/>
                          <a:pt x="3609525" y="-14305"/>
                          <a:pt x="3848557" y="0"/>
                        </a:cubicBezTo>
                        <a:cubicBezTo>
                          <a:pt x="4087589" y="14305"/>
                          <a:pt x="4227984" y="3406"/>
                          <a:pt x="4330451" y="0"/>
                        </a:cubicBezTo>
                        <a:cubicBezTo>
                          <a:pt x="4432918" y="-3406"/>
                          <a:pt x="4667963" y="-714"/>
                          <a:pt x="4871758" y="0"/>
                        </a:cubicBezTo>
                        <a:cubicBezTo>
                          <a:pt x="5075553" y="714"/>
                          <a:pt x="5485490" y="-27442"/>
                          <a:pt x="5941168" y="0"/>
                        </a:cubicBezTo>
                        <a:cubicBezTo>
                          <a:pt x="5942648" y="49101"/>
                          <a:pt x="5937947" y="72645"/>
                          <a:pt x="5941168" y="102140"/>
                        </a:cubicBezTo>
                        <a:cubicBezTo>
                          <a:pt x="5725204" y="107522"/>
                          <a:pt x="5592468" y="108516"/>
                          <a:pt x="5399862" y="102140"/>
                        </a:cubicBezTo>
                        <a:cubicBezTo>
                          <a:pt x="5207256" y="95764"/>
                          <a:pt x="5122964" y="84880"/>
                          <a:pt x="4858555" y="102140"/>
                        </a:cubicBezTo>
                        <a:cubicBezTo>
                          <a:pt x="4594146" y="119400"/>
                          <a:pt x="4292411" y="132372"/>
                          <a:pt x="4139014" y="102140"/>
                        </a:cubicBezTo>
                        <a:cubicBezTo>
                          <a:pt x="3985617" y="71908"/>
                          <a:pt x="3686075" y="72689"/>
                          <a:pt x="3419472" y="102140"/>
                        </a:cubicBezTo>
                        <a:cubicBezTo>
                          <a:pt x="3152869" y="131591"/>
                          <a:pt x="3034356" y="101187"/>
                          <a:pt x="2818754" y="102140"/>
                        </a:cubicBezTo>
                        <a:cubicBezTo>
                          <a:pt x="2603152" y="103093"/>
                          <a:pt x="2230611" y="96587"/>
                          <a:pt x="2039801" y="102140"/>
                        </a:cubicBezTo>
                        <a:cubicBezTo>
                          <a:pt x="1848991" y="107693"/>
                          <a:pt x="1721574" y="121765"/>
                          <a:pt x="1498495" y="102140"/>
                        </a:cubicBezTo>
                        <a:cubicBezTo>
                          <a:pt x="1275416" y="82515"/>
                          <a:pt x="1169348" y="75643"/>
                          <a:pt x="897776" y="102140"/>
                        </a:cubicBezTo>
                        <a:cubicBezTo>
                          <a:pt x="626204" y="128637"/>
                          <a:pt x="273485" y="120154"/>
                          <a:pt x="0" y="102140"/>
                        </a:cubicBezTo>
                        <a:cubicBezTo>
                          <a:pt x="-373" y="62806"/>
                          <a:pt x="3781" y="2476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>
            <a:outerShdw blurRad="63500" dist="38100" dir="2700000">
              <a:srgbClr val="000000">
                <a:alpha val="40000"/>
              </a:srgbClr>
            </a:outerShdw>
            <a:reflection stA="40000" endPos="54000" dist="508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ítulo">
            <a:extLst>
              <a:ext uri="{FF2B5EF4-FFF2-40B4-BE49-F238E27FC236}">
                <a16:creationId xmlns:a16="http://schemas.microsoft.com/office/drawing/2014/main" id="{9B182642-FB1F-E309-CA5C-AE29980C5306}"/>
              </a:ext>
            </a:extLst>
          </p:cNvPr>
          <p:cNvSpPr txBox="1"/>
          <p:nvPr/>
        </p:nvSpPr>
        <p:spPr>
          <a:xfrm>
            <a:off x="1623921" y="535067"/>
            <a:ext cx="526586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000" dirty="0">
                <a:latin typeface="Impact"/>
              </a:rPr>
              <a:t>Parágrafos: &lt;p&gt;</a:t>
            </a:r>
            <a:endParaRPr lang="pt-BR" dirty="0"/>
          </a:p>
        </p:txBody>
      </p:sp>
      <p:sp>
        <p:nvSpPr>
          <p:cNvPr id="13" name="texto">
            <a:extLst>
              <a:ext uri="{FF2B5EF4-FFF2-40B4-BE49-F238E27FC236}">
                <a16:creationId xmlns:a16="http://schemas.microsoft.com/office/drawing/2014/main" id="{93DC4A38-DCFB-0AE7-C907-6331C0F539B0}"/>
              </a:ext>
            </a:extLst>
          </p:cNvPr>
          <p:cNvSpPr txBox="1"/>
          <p:nvPr/>
        </p:nvSpPr>
        <p:spPr>
          <a:xfrm>
            <a:off x="1103435" y="2077919"/>
            <a:ext cx="7400918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400" dirty="0">
                <a:latin typeface="Calibri"/>
                <a:ea typeface="+mn-lt"/>
                <a:cs typeface="Calibri"/>
              </a:rPr>
              <a:t> Os parágrafos são a pedra angular do conteúdo textual em uma página web. O elemento &lt;p&gt; é usado para agrupar blocos de texto em parágrafos, proporcionando uma estrutura clara e organizada para o conteúdo. Com o uso adequado de parágrafos, você pode garantir que o texto em suas páginas seja legível e visualmente agradável.</a:t>
            </a:r>
            <a:endParaRPr lang="pt-BR" dirty="0">
              <a:latin typeface="Aptos" panose="020B0004020202020204"/>
              <a:cs typeface="Calibri"/>
            </a:endParaRPr>
          </a:p>
        </p:txBody>
      </p:sp>
      <p:sp>
        <p:nvSpPr>
          <p:cNvPr id="4" name="subtítulo">
            <a:extLst>
              <a:ext uri="{FF2B5EF4-FFF2-40B4-BE49-F238E27FC236}">
                <a16:creationId xmlns:a16="http://schemas.microsoft.com/office/drawing/2014/main" id="{BC99CF69-7770-0184-8CAA-0C84B4FD17E8}"/>
              </a:ext>
            </a:extLst>
          </p:cNvPr>
          <p:cNvSpPr txBox="1"/>
          <p:nvPr/>
        </p:nvSpPr>
        <p:spPr>
          <a:xfrm>
            <a:off x="1619023" y="5441763"/>
            <a:ext cx="603772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3200" dirty="0">
                <a:latin typeface="Calibri Light"/>
                <a:ea typeface="+mn-lt"/>
                <a:cs typeface="+mn-lt"/>
              </a:rPr>
              <a:t>Estrutura dos Parágrafos</a:t>
            </a:r>
            <a:endParaRPr lang="pt-BR">
              <a:latin typeface="Calibri Light"/>
              <a:cs typeface="Calibri Light"/>
            </a:endParaRPr>
          </a:p>
        </p:txBody>
      </p:sp>
      <p:sp>
        <p:nvSpPr>
          <p:cNvPr id="5" name="texto">
            <a:extLst>
              <a:ext uri="{FF2B5EF4-FFF2-40B4-BE49-F238E27FC236}">
                <a16:creationId xmlns:a16="http://schemas.microsoft.com/office/drawing/2014/main" id="{50216E25-4F62-BB56-ACEF-EF18A602D759}"/>
              </a:ext>
            </a:extLst>
          </p:cNvPr>
          <p:cNvSpPr txBox="1"/>
          <p:nvPr/>
        </p:nvSpPr>
        <p:spPr>
          <a:xfrm>
            <a:off x="1103435" y="6221789"/>
            <a:ext cx="740091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400" dirty="0">
                <a:latin typeface="Calibri"/>
                <a:ea typeface="+mn-lt"/>
                <a:cs typeface="Calibri"/>
              </a:rPr>
              <a:t> O elemento &lt;p&gt; é simples de usar e geralmente envolve texto corrido entre as </a:t>
            </a:r>
            <a:r>
              <a:rPr lang="pt-BR" sz="2400" dirty="0" err="1">
                <a:latin typeface="Calibri"/>
                <a:ea typeface="+mn-lt"/>
                <a:cs typeface="Calibri"/>
              </a:rPr>
              <a:t>tags</a:t>
            </a:r>
            <a:r>
              <a:rPr lang="pt-BR" sz="2400" dirty="0">
                <a:latin typeface="Calibri"/>
                <a:ea typeface="+mn-lt"/>
                <a:cs typeface="Calibri"/>
              </a:rPr>
              <a:t> de abertura &lt;p&gt; e fechamento &lt;/p&gt;:</a:t>
            </a:r>
            <a:endParaRPr lang="pt-BR" dirty="0">
              <a:latin typeface="Aptos" panose="020B0004020202020204"/>
              <a:cs typeface="Calibri"/>
            </a:endParaRPr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8C1710A5-DF69-CECF-BCAC-198B57736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69" y="7734632"/>
            <a:ext cx="9221961" cy="3122655"/>
          </a:xfrm>
          <a:prstGeom prst="rect">
            <a:avLst/>
          </a:prstGeom>
        </p:spPr>
      </p:pic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6751F14-6EA2-5496-91AB-E6722E91A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9</a:t>
            </a:fld>
            <a:endParaRPr lang="pt-BR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BBCD8B56-1E34-0EE5-0309-C301F92F2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Iniciando com HTML: Dominando os Fundamentos da Linguagem da Web</a:t>
            </a:r>
          </a:p>
        </p:txBody>
      </p:sp>
    </p:spTree>
    <p:extLst>
      <p:ext uri="{BB962C8B-B14F-4D97-AF65-F5344CB8AC3E}">
        <p14:creationId xmlns:p14="http://schemas.microsoft.com/office/powerpoint/2010/main" val="16818121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Escritório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Papel A3 (297 x 420 mm)</PresentationFormat>
  <Paragraphs>0</Paragraphs>
  <Slides>45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46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/>
  <cp:revision>1237</cp:revision>
  <dcterms:created xsi:type="dcterms:W3CDTF">2024-06-22T17:59:51Z</dcterms:created>
  <dcterms:modified xsi:type="dcterms:W3CDTF">2024-06-29T19:20:12Z</dcterms:modified>
</cp:coreProperties>
</file>